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9" r:id="rId1"/>
  </p:sldMasterIdLst>
  <p:notesMasterIdLst>
    <p:notesMasterId r:id="rId34"/>
  </p:notesMasterIdLst>
  <p:sldIdLst>
    <p:sldId id="256" r:id="rId2"/>
    <p:sldId id="257" r:id="rId3"/>
    <p:sldId id="258" r:id="rId4"/>
    <p:sldId id="292" r:id="rId5"/>
    <p:sldId id="293" r:id="rId6"/>
    <p:sldId id="277" r:id="rId7"/>
    <p:sldId id="259" r:id="rId8"/>
    <p:sldId id="260" r:id="rId9"/>
    <p:sldId id="294" r:id="rId10"/>
    <p:sldId id="295" r:id="rId11"/>
    <p:sldId id="296" r:id="rId12"/>
    <p:sldId id="297" r:id="rId13"/>
    <p:sldId id="298" r:id="rId14"/>
    <p:sldId id="299" r:id="rId15"/>
    <p:sldId id="300" r:id="rId16"/>
    <p:sldId id="261" r:id="rId17"/>
    <p:sldId id="262" r:id="rId18"/>
    <p:sldId id="271" r:id="rId19"/>
    <p:sldId id="272" r:id="rId20"/>
    <p:sldId id="274" r:id="rId21"/>
    <p:sldId id="273" r:id="rId22"/>
    <p:sldId id="275" r:id="rId23"/>
    <p:sldId id="265" r:id="rId24"/>
    <p:sldId id="270" r:id="rId25"/>
    <p:sldId id="290" r:id="rId26"/>
    <p:sldId id="276" r:id="rId27"/>
    <p:sldId id="288" r:id="rId28"/>
    <p:sldId id="266" r:id="rId29"/>
    <p:sldId id="267" r:id="rId30"/>
    <p:sldId id="269" r:id="rId31"/>
    <p:sldId id="268" r:id="rId32"/>
    <p:sldId id="26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91D073-04F3-48B3-A218-E0DC805A0B42}">
          <p14:sldIdLst>
            <p14:sldId id="256"/>
            <p14:sldId id="257"/>
            <p14:sldId id="258"/>
            <p14:sldId id="292"/>
            <p14:sldId id="293"/>
            <p14:sldId id="277"/>
            <p14:sldId id="259"/>
            <p14:sldId id="260"/>
            <p14:sldId id="294"/>
            <p14:sldId id="295"/>
            <p14:sldId id="296"/>
            <p14:sldId id="297"/>
            <p14:sldId id="298"/>
            <p14:sldId id="299"/>
            <p14:sldId id="300"/>
            <p14:sldId id="261"/>
            <p14:sldId id="262"/>
            <p14:sldId id="271"/>
            <p14:sldId id="272"/>
            <p14:sldId id="274"/>
            <p14:sldId id="273"/>
            <p14:sldId id="275"/>
            <p14:sldId id="265"/>
            <p14:sldId id="270"/>
            <p14:sldId id="290"/>
            <p14:sldId id="276"/>
            <p14:sldId id="288"/>
            <p14:sldId id="266"/>
            <p14:sldId id="267"/>
            <p14:sldId id="269"/>
            <p14:sldId id="268"/>
            <p14:sldId id="2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initials="s" lastIdx="2" clrIdx="0">
    <p:extLst>
      <p:ext uri="{19B8F6BF-5375-455C-9EA6-DF929625EA0E}">
        <p15:presenceInfo xmlns:p15="http://schemas.microsoft.com/office/powerpoint/2012/main" userId="se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6" autoAdjust="0"/>
    <p:restoredTop sz="94713" autoAdjust="0"/>
  </p:normalViewPr>
  <p:slideViewPr>
    <p:cSldViewPr snapToGrid="0" snapToObjects="1">
      <p:cViewPr>
        <p:scale>
          <a:sx n="75" d="100"/>
          <a:sy n="75" d="100"/>
        </p:scale>
        <p:origin x="-390" y="780"/>
      </p:cViewPr>
      <p:guideLst/>
    </p:cSldViewPr>
  </p:slideViewPr>
  <p:outlineViewPr>
    <p:cViewPr>
      <p:scale>
        <a:sx n="33" d="100"/>
        <a:sy n="33" d="100"/>
      </p:scale>
      <p:origin x="0" y="-24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5D8B1-A0FC-4C21-8AAC-DD9970D403CF}"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419FE-4654-41D5-9A1A-DD1D0E2CBAFB}" type="slidenum">
              <a:rPr lang="en-US" smtClean="0"/>
              <a:t>‹#›</a:t>
            </a:fld>
            <a:endParaRPr lang="en-US"/>
          </a:p>
        </p:txBody>
      </p:sp>
    </p:spTree>
    <p:extLst>
      <p:ext uri="{BB962C8B-B14F-4D97-AF65-F5344CB8AC3E}">
        <p14:creationId xmlns:p14="http://schemas.microsoft.com/office/powerpoint/2010/main" val="213663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92B98C-F3A0-456B-A570-DB26236A70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18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92B98C-F3A0-456B-A570-DB26236A70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8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92B98C-F3A0-456B-A570-DB26236A70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62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92B98C-F3A0-456B-A570-DB26236A70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797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92B98C-F3A0-456B-A570-DB26236A70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27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92B98C-F3A0-456B-A570-DB26236A70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871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BA3EB8E9-CE1B-CB4F-B3BF-3A4F71729E4B}" type="datetimeFigureOut">
              <a:rPr lang="en-US" smtClean="0"/>
              <a:t>12/7/2020</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5D1BC744-74CF-2B44-A191-E4D3E25E9003}" type="slidenum">
              <a:rPr lang="en-US" smtClean="0"/>
              <a:t>‹#›</a:t>
            </a:fld>
            <a:endParaRPr lang="en-US"/>
          </a:p>
        </p:txBody>
      </p:sp>
    </p:spTree>
    <p:extLst>
      <p:ext uri="{BB962C8B-B14F-4D97-AF65-F5344CB8AC3E}">
        <p14:creationId xmlns:p14="http://schemas.microsoft.com/office/powerpoint/2010/main" val="1339304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3EB8E9-CE1B-CB4F-B3BF-3A4F71729E4B}"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604874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3EB8E9-CE1B-CB4F-B3BF-3A4F71729E4B}"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987232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3EB8E9-CE1B-CB4F-B3BF-3A4F71729E4B}"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2510744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3EB8E9-CE1B-CB4F-B3BF-3A4F71729E4B}"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2046821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A3EB8E9-CE1B-CB4F-B3BF-3A4F71729E4B}" type="datetimeFigureOut">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3219266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A3EB8E9-CE1B-CB4F-B3BF-3A4F71729E4B}" type="datetimeFigureOut">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25692673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3EB8E9-CE1B-CB4F-B3BF-3A4F71729E4B}"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3965264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3EB8E9-CE1B-CB4F-B3BF-3A4F71729E4B}"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1926438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3EB8E9-CE1B-CB4F-B3BF-3A4F71729E4B}"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945151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3EB8E9-CE1B-CB4F-B3BF-3A4F71729E4B}"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4199866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3EB8E9-CE1B-CB4F-B3BF-3A4F71729E4B}"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3721555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3EB8E9-CE1B-CB4F-B3BF-3A4F71729E4B}" type="datetimeFigureOut">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112827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3EB8E9-CE1B-CB4F-B3BF-3A4F71729E4B}" type="datetimeFigureOut">
              <a:rPr lang="en-US" smtClean="0"/>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822352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3EB8E9-CE1B-CB4F-B3BF-3A4F71729E4B}" type="datetimeFigureOut">
              <a:rPr lang="en-US" smtClean="0"/>
              <a:t>12/7/2020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2255939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3EB8E9-CE1B-CB4F-B3BF-3A4F71729E4B}"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4036323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3EB8E9-CE1B-CB4F-B3BF-3A4F71729E4B}"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1BC744-74CF-2B44-A191-E4D3E25E9003}" type="slidenum">
              <a:rPr lang="en-US" smtClean="0"/>
              <a:t>‹#›</a:t>
            </a:fld>
            <a:endParaRPr lang="en-US"/>
          </a:p>
        </p:txBody>
      </p:sp>
    </p:spTree>
    <p:extLst>
      <p:ext uri="{BB962C8B-B14F-4D97-AF65-F5344CB8AC3E}">
        <p14:creationId xmlns:p14="http://schemas.microsoft.com/office/powerpoint/2010/main" val="14393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BA3EB8E9-CE1B-CB4F-B3BF-3A4F71729E4B}" type="datetimeFigureOut">
              <a:rPr lang="en-US" smtClean="0"/>
              <a:t>12/7/2020</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5D1BC744-74CF-2B44-A191-E4D3E25E9003}" type="slidenum">
              <a:rPr lang="en-US" smtClean="0"/>
              <a:t>‹#›</a:t>
            </a:fld>
            <a:endParaRPr lang="en-US"/>
          </a:p>
        </p:txBody>
      </p:sp>
    </p:spTree>
    <p:extLst>
      <p:ext uri="{BB962C8B-B14F-4D97-AF65-F5344CB8AC3E}">
        <p14:creationId xmlns:p14="http://schemas.microsoft.com/office/powerpoint/2010/main" val="464624117"/>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twitch.t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jg-fisher/diabetesNeuralNetwork" TargetMode="External"/><Relationship Id="rId3" Type="http://schemas.openxmlformats.org/officeDocument/2006/relationships/hyperlink" Target="https://numpy.org/" TargetMode="External"/><Relationship Id="rId7" Type="http://schemas.openxmlformats.org/officeDocument/2006/relationships/hyperlink" Target="https://github.com/jonasbostoen/simple-neural-network" TargetMode="External"/><Relationship Id="rId2" Type="http://schemas.openxmlformats.org/officeDocument/2006/relationships/hyperlink" Target="https://github.com/lay295/TwitchDownloader" TargetMode="External"/><Relationship Id="rId1" Type="http://schemas.openxmlformats.org/officeDocument/2006/relationships/slideLayout" Target="../slideLayouts/slideLayout2.xml"/><Relationship Id="rId6" Type="http://schemas.openxmlformats.org/officeDocument/2006/relationships/hyperlink" Target="https://www.tensorflow.org/" TargetMode="External"/><Relationship Id="rId11" Type="http://schemas.openxmlformats.org/officeDocument/2006/relationships/image" Target="../media/image40.png"/><Relationship Id="rId5" Type="http://schemas.openxmlformats.org/officeDocument/2006/relationships/hyperlink" Target="https://scikit-learn.org/stable/" TargetMode="External"/><Relationship Id="rId10" Type="http://schemas.openxmlformats.org/officeDocument/2006/relationships/image" Target="../media/image39.png"/><Relationship Id="rId4" Type="http://schemas.openxmlformats.org/officeDocument/2006/relationships/hyperlink" Target="https://keras.io/" TargetMode="External"/><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58A3-3A2B-844F-AC5B-5B87A59EDBF0}"/>
              </a:ext>
            </a:extLst>
          </p:cNvPr>
          <p:cNvSpPr>
            <a:spLocks noGrp="1"/>
          </p:cNvSpPr>
          <p:nvPr>
            <p:ph type="ctrTitle"/>
          </p:nvPr>
        </p:nvSpPr>
        <p:spPr/>
        <p:txBody>
          <a:bodyPr/>
          <a:lstStyle/>
          <a:p>
            <a:r>
              <a:rPr lang="en-US" dirty="0"/>
              <a:t>Neural Networks</a:t>
            </a:r>
          </a:p>
        </p:txBody>
      </p:sp>
      <p:sp>
        <p:nvSpPr>
          <p:cNvPr id="3" name="Subtitle 2">
            <a:extLst>
              <a:ext uri="{FF2B5EF4-FFF2-40B4-BE49-F238E27FC236}">
                <a16:creationId xmlns:a16="http://schemas.microsoft.com/office/drawing/2014/main" id="{D4C1C83D-E886-EE47-B56F-B2399FB11043}"/>
              </a:ext>
            </a:extLst>
          </p:cNvPr>
          <p:cNvSpPr>
            <a:spLocks noGrp="1"/>
          </p:cNvSpPr>
          <p:nvPr>
            <p:ph type="subTitle" idx="1"/>
          </p:nvPr>
        </p:nvSpPr>
        <p:spPr/>
        <p:txBody>
          <a:bodyPr/>
          <a:lstStyle/>
          <a:p>
            <a:r>
              <a:rPr lang="en-US" dirty="0"/>
              <a:t>BY </a:t>
            </a:r>
            <a:r>
              <a:rPr lang="en-US" dirty="0" err="1"/>
              <a:t>sean</a:t>
            </a:r>
            <a:r>
              <a:rPr lang="en-US" dirty="0"/>
              <a:t> Soliman &amp; Luis Rangel</a:t>
            </a:r>
          </a:p>
        </p:txBody>
      </p:sp>
    </p:spTree>
    <p:extLst>
      <p:ext uri="{BB962C8B-B14F-4D97-AF65-F5344CB8AC3E}">
        <p14:creationId xmlns:p14="http://schemas.microsoft.com/office/powerpoint/2010/main" val="3793645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33">
            <a:extLst>
              <a:ext uri="{FF2B5EF4-FFF2-40B4-BE49-F238E27FC236}">
                <a16:creationId xmlns:a16="http://schemas.microsoft.com/office/drawing/2014/main" id="{298B78F7-6841-4168-8538-3E26070861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764D568C-39BB-4394-A483-C7C185002D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Oval 35">
              <a:extLst>
                <a:ext uri="{FF2B5EF4-FFF2-40B4-BE49-F238E27FC236}">
                  <a16:creationId xmlns:a16="http://schemas.microsoft.com/office/drawing/2014/main" id="{CB70B903-F367-48EC-B214-D1D26FC70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Oval 36">
              <a:extLst>
                <a:ext uri="{FF2B5EF4-FFF2-40B4-BE49-F238E27FC236}">
                  <a16:creationId xmlns:a16="http://schemas.microsoft.com/office/drawing/2014/main" id="{45E5B732-80F6-496B-AC33-E0FD9395D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CC709F18-F3FB-4D14-B50D-6159067EB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5">
              <a:extLst>
                <a:ext uri="{FF2B5EF4-FFF2-40B4-BE49-F238E27FC236}">
                  <a16:creationId xmlns:a16="http://schemas.microsoft.com/office/drawing/2014/main" id="{16E4A747-3382-4841-BCBE-78D416DEEC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0" name="Freeform 5">
              <a:extLst>
                <a:ext uri="{FF2B5EF4-FFF2-40B4-BE49-F238E27FC236}">
                  <a16:creationId xmlns:a16="http://schemas.microsoft.com/office/drawing/2014/main" id="{049AC68C-6F74-4DEB-9CD1-3E1C4EB2C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1" name="Freeform 5">
              <a:extLst>
                <a:ext uri="{FF2B5EF4-FFF2-40B4-BE49-F238E27FC236}">
                  <a16:creationId xmlns:a16="http://schemas.microsoft.com/office/drawing/2014/main" id="{3FB17BE8-AC72-4544-AFE9-F8C1C3EB65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95B9280E-320D-9748-858D-0263524E8842}"/>
              </a:ext>
            </a:extLst>
          </p:cNvPr>
          <p:cNvSpPr>
            <a:spLocks noGrp="1"/>
          </p:cNvSpPr>
          <p:nvPr>
            <p:ph type="title"/>
          </p:nvPr>
        </p:nvSpPr>
        <p:spPr>
          <a:xfrm>
            <a:off x="639098" y="629265"/>
            <a:ext cx="5132438" cy="1622322"/>
          </a:xfrm>
        </p:spPr>
        <p:txBody>
          <a:bodyPr>
            <a:normAutofit/>
          </a:bodyPr>
          <a:lstStyle/>
          <a:p>
            <a:r>
              <a:rPr lang="en-US" dirty="0"/>
              <a:t>How it works?</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C036A52E-9264-4CE9-934B-45F5116E765E}"/>
                  </a:ext>
                </a:extLst>
              </p:cNvPr>
              <p:cNvSpPr>
                <a:spLocks noGrp="1"/>
              </p:cNvSpPr>
              <p:nvPr>
                <p:ph idx="1"/>
              </p:nvPr>
            </p:nvSpPr>
            <p:spPr>
              <a:xfrm>
                <a:off x="639098" y="2512381"/>
                <a:ext cx="5132439" cy="3718095"/>
              </a:xfrm>
            </p:spPr>
            <p:txBody>
              <a:bodyPr anchor="ctr">
                <a:normAutofit fontScale="92500" lnSpcReduction="20000"/>
              </a:bodyPr>
              <a:lstStyle/>
              <a:p>
                <a:pPr marL="0" indent="0">
                  <a:buNone/>
                </a:pPr>
                <a:r>
                  <a:rPr lang="en-US" dirty="0">
                    <a:solidFill>
                      <a:schemeClr val="bg1"/>
                    </a:solidFill>
                  </a:rPr>
                  <a:t>Backward Propagation – MSE Example</a:t>
                </a:r>
              </a:p>
              <a:p>
                <a:pPr marL="457200" lvl="1" indent="0">
                  <a:buNone/>
                </a:pPr>
                <a:r>
                  <a:rPr lang="en-US" dirty="0">
                    <a:solidFill>
                      <a:schemeClr val="bg1"/>
                    </a:solidFill>
                  </a:rPr>
                  <a:t>MSE = </a:t>
                </a:r>
                <a14:m>
                  <m:oMath xmlns:m="http://schemas.openxmlformats.org/officeDocument/2006/math">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1</m:t>
                        </m:r>
                      </m:num>
                      <m:den>
                        <m:r>
                          <a:rPr lang="en-US" sz="2000" b="0" i="1" smtClean="0">
                            <a:solidFill>
                              <a:schemeClr val="bg1"/>
                            </a:solidFill>
                            <a:latin typeface="Cambria Math" panose="02040503050406030204" pitchFamily="18" charset="0"/>
                          </a:rPr>
                          <m:t>𝑛</m:t>
                        </m:r>
                      </m:den>
                    </m:f>
                    <m:r>
                      <a:rPr lang="en-US" sz="2000" b="0" i="1" smtClean="0">
                        <a:solidFill>
                          <a:schemeClr val="bg1"/>
                        </a:solidFill>
                        <a:latin typeface="Cambria Math" panose="02040503050406030204" pitchFamily="18" charset="0"/>
                      </a:rPr>
                      <m:t> </m:t>
                    </m:r>
                    <m:nary>
                      <m:naryPr>
                        <m:chr m:val="∑"/>
                        <m:ctrlPr>
                          <a:rPr lang="en-US" sz="2000" b="0" i="1" smtClean="0">
                            <a:solidFill>
                              <a:schemeClr val="bg1"/>
                            </a:solidFill>
                            <a:latin typeface="Cambria Math" panose="02040503050406030204" pitchFamily="18" charset="0"/>
                          </a:rPr>
                        </m:ctrlPr>
                      </m:naryPr>
                      <m:sub>
                        <m:r>
                          <m:rPr>
                            <m:brk m:alnAt="23"/>
                          </m:rPr>
                          <a:rPr lang="en-US" sz="2000" b="0" i="1" smtClean="0">
                            <a:solidFill>
                              <a:schemeClr val="bg1"/>
                            </a:solidFill>
                            <a:latin typeface="Cambria Math" panose="02040503050406030204" pitchFamily="18" charset="0"/>
                          </a:rPr>
                          <m:t>𝑖</m:t>
                        </m:r>
                        <m:r>
                          <a:rPr lang="en-US" sz="2000" b="0" i="1" smtClean="0">
                            <a:solidFill>
                              <a:schemeClr val="bg1"/>
                            </a:solidFill>
                            <a:latin typeface="Cambria Math" panose="02040503050406030204" pitchFamily="18" charset="0"/>
                          </a:rPr>
                          <m:t>=1</m:t>
                        </m:r>
                      </m:sub>
                      <m:sup>
                        <m:r>
                          <a:rPr lang="en-US" sz="2000" b="0" i="1" smtClean="0">
                            <a:solidFill>
                              <a:schemeClr val="bg1"/>
                            </a:solidFill>
                            <a:latin typeface="Cambria Math" panose="02040503050406030204" pitchFamily="18" charset="0"/>
                          </a:rPr>
                          <m:t>𝑛</m:t>
                        </m:r>
                      </m:sup>
                      <m:e>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𝑦</m:t>
                            </m:r>
                          </m:e>
                          <m:sub>
                            <m:r>
                              <a:rPr lang="en-US" sz="2000" b="0" i="1" smtClean="0">
                                <a:solidFill>
                                  <a:schemeClr val="bg1"/>
                                </a:solidFill>
                                <a:latin typeface="Cambria Math" panose="02040503050406030204" pitchFamily="18" charset="0"/>
                              </a:rPr>
                              <m:t>𝑡𝑟𝑢𝑒</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𝑦</m:t>
                            </m:r>
                          </m:e>
                          <m:sub>
                            <m:r>
                              <a:rPr lang="en-US" sz="2000" b="0" i="1" smtClean="0">
                                <a:solidFill>
                                  <a:schemeClr val="bg1"/>
                                </a:solidFill>
                                <a:latin typeface="Cambria Math" panose="02040503050406030204" pitchFamily="18" charset="0"/>
                              </a:rPr>
                              <m:t>𝑝𝑟𝑒𝑑</m:t>
                            </m:r>
                          </m:sub>
                        </m:sSub>
                        <m:r>
                          <a:rPr lang="en-US" sz="2000" b="0" i="1" smtClean="0">
                            <a:solidFill>
                              <a:schemeClr val="bg1"/>
                            </a:solidFill>
                            <a:latin typeface="Cambria Math" panose="02040503050406030204" pitchFamily="18" charset="0"/>
                          </a:rPr>
                          <m:t>)</m:t>
                        </m:r>
                      </m:e>
                    </m:nary>
                  </m:oMath>
                </a14:m>
                <a:endParaRPr lang="en-US" sz="2000" b="0" i="1" dirty="0">
                  <a:solidFill>
                    <a:schemeClr val="bg1"/>
                  </a:solidFill>
                  <a:latin typeface="Cambria Math" panose="02040503050406030204" pitchFamily="18" charset="0"/>
                </a:endParaRPr>
              </a:p>
              <a:p>
                <a:pPr marL="457200" lvl="1" indent="0">
                  <a:buNone/>
                </a:pPr>
                <a:r>
                  <a:rPr lang="en-US" sz="2000" i="1" dirty="0">
                    <a:solidFill>
                      <a:schemeClr val="bg1"/>
                    </a:solidFill>
                  </a:rPr>
                  <a:t>	</a:t>
                </a:r>
                <a:r>
                  <a:rPr lang="en-US" i="1" dirty="0">
                    <a:solidFill>
                      <a:schemeClr val="bg1"/>
                    </a:solidFill>
                  </a:rPr>
                  <a:t>= </a:t>
                </a:r>
                <a14:m>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a14:m>
                <a:r>
                  <a:rPr lang="en-US" b="0" i="1" dirty="0">
                    <a:solidFill>
                      <a:schemeClr val="bg1"/>
                    </a:solidFill>
                  </a:rPr>
                  <a:t> </a:t>
                </a:r>
                <a:r>
                  <a:rPr lang="en-US" b="0" i="1" dirty="0">
                    <a:solidFill>
                      <a:schemeClr val="bg1"/>
                    </a:solidFill>
                    <a:latin typeface="Cambria Math" panose="02040503050406030204" pitchFamily="18" charset="0"/>
                    <a:ea typeface="Cambria Math" panose="02040503050406030204" pitchFamily="18" charset="0"/>
                  </a:rPr>
                  <a:t>(1+0+1+0)</a:t>
                </a:r>
              </a:p>
              <a:p>
                <a:pPr marL="457200" lvl="1" indent="0">
                  <a:buNone/>
                </a:pPr>
                <a:r>
                  <a:rPr lang="en-US" i="1" dirty="0">
                    <a:solidFill>
                      <a:schemeClr val="bg1"/>
                    </a:solidFill>
                    <a:latin typeface="Cambria Math" panose="02040503050406030204" pitchFamily="18" charset="0"/>
                    <a:ea typeface="Cambria Math" panose="02040503050406030204" pitchFamily="18" charset="0"/>
                  </a:rPr>
                  <a:t>	</a:t>
                </a:r>
                <a:r>
                  <a:rPr lang="en-US" i="1" dirty="0">
                    <a:solidFill>
                      <a:schemeClr val="bg1"/>
                    </a:solidFill>
                    <a:ea typeface="Cambria Math" panose="02040503050406030204" pitchFamily="18" charset="0"/>
                  </a:rPr>
                  <a:t>= </a:t>
                </a:r>
                <a:r>
                  <a:rPr lang="en-US" i="1" dirty="0">
                    <a:solidFill>
                      <a:schemeClr val="bg1"/>
                    </a:solidFill>
                    <a:latin typeface="Cambria Math" panose="02040503050406030204" pitchFamily="18" charset="0"/>
                    <a:ea typeface="Cambria Math" panose="02040503050406030204" pitchFamily="18" charset="0"/>
                  </a:rPr>
                  <a:t>0.5</a:t>
                </a:r>
              </a:p>
              <a:p>
                <a:pPr marL="0" indent="0">
                  <a:buNone/>
                </a:pPr>
                <a:endParaRPr lang="en-US" dirty="0">
                  <a:solidFill>
                    <a:schemeClr val="bg1"/>
                  </a:solidFill>
                </a:endParaRPr>
              </a:p>
              <a:p>
                <a:pPr marL="0" indent="0">
                  <a:buNone/>
                </a:pPr>
                <a:r>
                  <a:rPr lang="en-US" dirty="0">
                    <a:solidFill>
                      <a:schemeClr val="bg1"/>
                    </a:solidFill>
                  </a:rPr>
                  <a:t>Backpropagation – SGD </a:t>
                </a:r>
              </a:p>
              <a:p>
                <a:pPr marL="0" indent="0">
                  <a:buNone/>
                </a:pPr>
                <a:r>
                  <a:rPr lang="en-US" dirty="0">
                    <a:solidFill>
                      <a:schemeClr val="bg1"/>
                    </a:solidFill>
                    <a:latin typeface="Cambria Math" panose="02040503050406030204" pitchFamily="18" charset="0"/>
                    <a:ea typeface="Cambria Math" panose="02040503050406030204" pitchFamily="18" charset="0"/>
                  </a:rPr>
                  <a:t>	W</a:t>
                </a:r>
                <a:r>
                  <a:rPr lang="en-US" sz="1000" dirty="0">
                    <a:solidFill>
                      <a:schemeClr val="bg1"/>
                    </a:solidFill>
                    <a:latin typeface="Cambria Math" panose="02040503050406030204" pitchFamily="18" charset="0"/>
                    <a:ea typeface="Cambria Math" panose="02040503050406030204" pitchFamily="18" charset="0"/>
                  </a:rPr>
                  <a:t>1</a:t>
                </a:r>
                <a:r>
                  <a:rPr lang="en-US" dirty="0">
                    <a:solidFill>
                      <a:schemeClr val="bg1"/>
                    </a:solidFill>
                  </a:rPr>
                  <a:t>  ← </a:t>
                </a:r>
                <a:r>
                  <a:rPr lang="en-US" dirty="0">
                    <a:solidFill>
                      <a:schemeClr val="bg1"/>
                    </a:solidFill>
                    <a:latin typeface="Cambria Math" panose="02040503050406030204" pitchFamily="18" charset="0"/>
                    <a:ea typeface="Cambria Math" panose="02040503050406030204" pitchFamily="18" charset="0"/>
                  </a:rPr>
                  <a:t>W</a:t>
                </a:r>
                <a:r>
                  <a:rPr lang="en-US" sz="1000" dirty="0">
                    <a:solidFill>
                      <a:schemeClr val="bg1"/>
                    </a:solidFill>
                    <a:latin typeface="Cambria Math" panose="02040503050406030204" pitchFamily="18" charset="0"/>
                    <a:ea typeface="Cambria Math" panose="02040503050406030204" pitchFamily="18" charset="0"/>
                  </a:rPr>
                  <a:t>1</a:t>
                </a:r>
                <a:r>
                  <a:rPr lang="en-US" dirty="0">
                    <a:solidFill>
                      <a:schemeClr val="bg1"/>
                    </a:solidFill>
                    <a:latin typeface="Cambria Math" panose="02040503050406030204" pitchFamily="18" charset="0"/>
                    <a:ea typeface="Cambria Math" panose="02040503050406030204" pitchFamily="18" charset="0"/>
                  </a:rPr>
                  <a:t> -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𝜂</m:t>
                    </m:r>
                    <m:f>
                      <m:fPr>
                        <m:ctrlPr>
                          <a:rPr lang="en-US" i="1" smtClean="0">
                            <a:solidFill>
                              <a:schemeClr val="bg1"/>
                            </a:solidFill>
                            <a:latin typeface="Cambria Math" panose="02040503050406030204" pitchFamily="18" charset="0"/>
                            <a:ea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𝐿</m:t>
                        </m:r>
                      </m:num>
                      <m:den>
                        <m:r>
                          <a:rPr lang="en-US" i="1" smtClean="0">
                            <a:solidFill>
                              <a:schemeClr val="bg1"/>
                            </a:solidFill>
                            <a:latin typeface="Cambria Math" panose="02040503050406030204" pitchFamily="18" charset="0"/>
                            <a:ea typeface="Cambria Math" panose="02040503050406030204" pitchFamily="18" charset="0"/>
                          </a:rPr>
                          <m:t>𝜕</m:t>
                        </m:r>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𝑤</m:t>
                            </m:r>
                          </m:e>
                          <m:sub>
                            <m:r>
                              <a:rPr lang="en-US" b="0" i="1" smtClean="0">
                                <a:solidFill>
                                  <a:schemeClr val="bg1"/>
                                </a:solidFill>
                                <a:latin typeface="Cambria Math" panose="02040503050406030204" pitchFamily="18" charset="0"/>
                                <a:ea typeface="Cambria Math" panose="02040503050406030204" pitchFamily="18" charset="0"/>
                              </a:rPr>
                              <m:t>1</m:t>
                            </m:r>
                          </m:sub>
                        </m:sSub>
                      </m:den>
                    </m:f>
                  </m:oMath>
                </a14:m>
                <a:r>
                  <a:rPr lang="en-US" dirty="0">
                    <a:solidFill>
                      <a:schemeClr val="bg1"/>
                    </a:solidFill>
                  </a:rPr>
                  <a:t>	</a:t>
                </a:r>
                <a:r>
                  <a:rPr lang="en-US" sz="1500" dirty="0">
                    <a:solidFill>
                      <a:schemeClr val="bg1"/>
                    </a:solidFill>
                  </a:rPr>
                  <a:t>(Adjusting Weights)</a:t>
                </a:r>
              </a:p>
              <a:p>
                <a:pPr lvl="1"/>
                <a:r>
                  <a:rPr lang="en-US" dirty="0">
                    <a:solidFill>
                      <a:schemeClr val="bg1"/>
                    </a:solidFill>
                    <a:ea typeface="Cambria Math" panose="02040503050406030204" pitchFamily="18" charset="0"/>
                  </a:rPr>
                  <a:t>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𝜂</m:t>
                    </m:r>
                  </m:oMath>
                </a14:m>
                <a:r>
                  <a:rPr lang="en-US" dirty="0">
                    <a:solidFill>
                      <a:schemeClr val="bg1"/>
                    </a:solidFill>
                  </a:rPr>
                  <a:t>  =   learning rate constant</a:t>
                </a:r>
              </a:p>
              <a:p>
                <a:pPr lvl="1"/>
                <a14:m>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𝐿</m:t>
                        </m:r>
                      </m:num>
                      <m:den>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𝑤</m:t>
                            </m:r>
                          </m:e>
                          <m:sub>
                            <m:r>
                              <a:rPr lang="en-US" i="1">
                                <a:solidFill>
                                  <a:schemeClr val="bg1"/>
                                </a:solidFill>
                                <a:latin typeface="Cambria Math" panose="02040503050406030204" pitchFamily="18" charset="0"/>
                                <a:ea typeface="Cambria Math" panose="02040503050406030204" pitchFamily="18" charset="0"/>
                              </a:rPr>
                              <m:t>1</m:t>
                            </m:r>
                          </m:sub>
                        </m:sSub>
                      </m:den>
                    </m:f>
                  </m:oMath>
                </a14:m>
                <a:r>
                  <a:rPr lang="en-US" dirty="0">
                    <a:solidFill>
                      <a:schemeClr val="bg1"/>
                    </a:solidFill>
                  </a:rPr>
                  <a:t> =   Partial derivative for Loss (MSE) and 		weight</a:t>
                </a:r>
              </a:p>
              <a:p>
                <a:pPr marL="457200" lvl="1" indent="0">
                  <a:buNone/>
                </a:pPr>
                <a:endParaRPr lang="en-US" b="0" i="1" dirty="0">
                  <a:solidFill>
                    <a:schemeClr val="bg1"/>
                  </a:solidFill>
                  <a:latin typeface="Cambria Math" panose="02040503050406030204" pitchFamily="18" charset="0"/>
                  <a:ea typeface="Cambria Math" panose="02040503050406030204" pitchFamily="18" charset="0"/>
                </a:endParaRPr>
              </a:p>
              <a:p>
                <a:pPr marL="457200" lvl="1" indent="0">
                  <a:buNone/>
                </a:pPr>
                <a:endParaRPr lang="en-US" i="1" dirty="0">
                  <a:solidFill>
                    <a:schemeClr val="bg1"/>
                  </a:solidFill>
                  <a:latin typeface="Cambria Math" panose="02040503050406030204" pitchFamily="18" charset="0"/>
                  <a:ea typeface="Cambria Math" panose="02040503050406030204" pitchFamily="18" charset="0"/>
                </a:endParaRPr>
              </a:p>
              <a:p>
                <a:pPr marL="457200" lvl="1" indent="0">
                  <a:buNone/>
                </a:pPr>
                <a:endParaRPr lang="en-US" b="0" i="1" dirty="0">
                  <a:solidFill>
                    <a:schemeClr val="bg1"/>
                  </a:solidFill>
                  <a:latin typeface="Cambria Math" panose="02040503050406030204" pitchFamily="18" charset="0"/>
                  <a:ea typeface="Cambria Math" panose="02040503050406030204" pitchFamily="18" charset="0"/>
                </a:endParaRPr>
              </a:p>
            </p:txBody>
          </p:sp>
        </mc:Choice>
        <mc:Fallback xmlns="">
          <p:sp>
            <p:nvSpPr>
              <p:cNvPr id="11" name="Content Placeholder 10">
                <a:extLst>
                  <a:ext uri="{FF2B5EF4-FFF2-40B4-BE49-F238E27FC236}">
                    <a16:creationId xmlns:a16="http://schemas.microsoft.com/office/drawing/2014/main" id="{C036A52E-9264-4CE9-934B-45F5116E765E}"/>
                  </a:ext>
                </a:extLst>
              </p:cNvPr>
              <p:cNvSpPr>
                <a:spLocks noGrp="1" noRot="1" noChangeAspect="1" noMove="1" noResize="1" noEditPoints="1" noAdjustHandles="1" noChangeArrowheads="1" noChangeShapeType="1" noTextEdit="1"/>
              </p:cNvSpPr>
              <p:nvPr>
                <p:ph idx="1"/>
              </p:nvPr>
            </p:nvSpPr>
            <p:spPr>
              <a:xfrm>
                <a:off x="639098" y="2512381"/>
                <a:ext cx="5132439" cy="3718095"/>
              </a:xfrm>
              <a:blipFill>
                <a:blip r:embed="rId4"/>
                <a:stretch>
                  <a:fillRect l="-831" t="-12623"/>
                </a:stretch>
              </a:blipFill>
            </p:spPr>
            <p:txBody>
              <a:bodyPr/>
              <a:lstStyle/>
              <a:p>
                <a:r>
                  <a:rPr lang="en-US">
                    <a:noFill/>
                  </a:rPr>
                  <a:t> </a:t>
                </a:r>
              </a:p>
            </p:txBody>
          </p:sp>
        </mc:Fallback>
      </mc:AlternateContent>
      <p:sp>
        <p:nvSpPr>
          <p:cNvPr id="46" name="Rectangle 42">
            <a:extLst>
              <a:ext uri="{FF2B5EF4-FFF2-40B4-BE49-F238E27FC236}">
                <a16:creationId xmlns:a16="http://schemas.microsoft.com/office/drawing/2014/main" id="{B5BA6DB3-F246-4306-AA4A-B2E8EF6D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4" name="Content Placeholder 4" descr="Diagram&#10;&#10;Description automatically generated">
            <a:extLst>
              <a:ext uri="{FF2B5EF4-FFF2-40B4-BE49-F238E27FC236}">
                <a16:creationId xmlns:a16="http://schemas.microsoft.com/office/drawing/2014/main" id="{3CC19ED2-BE75-45F2-9562-79ABDEBFE6CA}"/>
              </a:ext>
            </a:extLst>
          </p:cNvPr>
          <p:cNvPicPr>
            <a:picLocks noChangeAspect="1"/>
          </p:cNvPicPr>
          <p:nvPr/>
        </p:nvPicPr>
        <p:blipFill rotWithShape="1">
          <a:blip r:embed="rId5"/>
          <a:srcRect l="15292" t="-1" r="18867" b="-368"/>
          <a:stretch/>
        </p:blipFill>
        <p:spPr>
          <a:xfrm>
            <a:off x="6971929" y="2121267"/>
            <a:ext cx="4478865" cy="3174764"/>
          </a:xfrm>
          <a:prstGeom prst="rect">
            <a:avLst/>
          </a:prstGeom>
        </p:spPr>
      </p:pic>
    </p:spTree>
    <p:extLst>
      <p:ext uri="{BB962C8B-B14F-4D97-AF65-F5344CB8AC3E}">
        <p14:creationId xmlns:p14="http://schemas.microsoft.com/office/powerpoint/2010/main" val="284983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C7618E8-1488-42FA-A9E5-88F3A538A65E}"/>
              </a:ext>
            </a:extLst>
          </p:cNvPr>
          <p:cNvSpPr>
            <a:spLocks noGrp="1"/>
          </p:cNvSpPr>
          <p:nvPr>
            <p:ph type="title"/>
          </p:nvPr>
        </p:nvSpPr>
        <p:spPr>
          <a:xfrm>
            <a:off x="8160773" y="1113062"/>
            <a:ext cx="3382297" cy="3281957"/>
          </a:xfrm>
        </p:spPr>
        <p:txBody>
          <a:bodyPr vert="horz" lIns="91440" tIns="45720" rIns="91440" bIns="45720" rtlCol="0" anchor="b">
            <a:normAutofit fontScale="90000"/>
          </a:bodyPr>
          <a:lstStyle/>
          <a:p>
            <a:r>
              <a:rPr lang="en-US" sz="5400" b="0" i="0" kern="1200" dirty="0">
                <a:solidFill>
                  <a:schemeClr val="bg2"/>
                </a:solidFill>
                <a:latin typeface="+mj-lt"/>
                <a:ea typeface="+mj-ea"/>
                <a:cs typeface="+mj-cs"/>
              </a:rPr>
              <a:t>Simple Neural Network Example</a:t>
            </a:r>
          </a:p>
        </p:txBody>
      </p:sp>
      <p:pic>
        <p:nvPicPr>
          <p:cNvPr id="7" name="Graphic 6" descr="Communications">
            <a:extLst>
              <a:ext uri="{FF2B5EF4-FFF2-40B4-BE49-F238E27FC236}">
                <a16:creationId xmlns:a16="http://schemas.microsoft.com/office/drawing/2014/main" id="{18878C75-7D75-416E-9B93-4E1303D789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278209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54029CF-1D8F-4E55-9476-6A1BE85C7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4" name="Group 43">
            <a:extLst>
              <a:ext uri="{FF2B5EF4-FFF2-40B4-BE49-F238E27FC236}">
                <a16:creationId xmlns:a16="http://schemas.microsoft.com/office/drawing/2014/main" id="{A0826F5C-0E3C-4DE2-9FC2-1479653950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87"/>
            <a:ext cx="12192000" cy="6856413"/>
            <a:chOff x="0" y="1587"/>
            <a:chExt cx="12192000" cy="6856413"/>
          </a:xfrm>
        </p:grpSpPr>
        <p:sp>
          <p:nvSpPr>
            <p:cNvPr id="39" name="Oval 44">
              <a:extLst>
                <a:ext uri="{FF2B5EF4-FFF2-40B4-BE49-F238E27FC236}">
                  <a16:creationId xmlns:a16="http://schemas.microsoft.com/office/drawing/2014/main" id="{C482D230-828B-43B3-9A5D-831744E4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45">
              <a:extLst>
                <a:ext uri="{FF2B5EF4-FFF2-40B4-BE49-F238E27FC236}">
                  <a16:creationId xmlns:a16="http://schemas.microsoft.com/office/drawing/2014/main" id="{72F5FDC1-B03C-45E1-B45F-D14906E432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Rectangle 46">
              <a:extLst>
                <a:ext uri="{FF2B5EF4-FFF2-40B4-BE49-F238E27FC236}">
                  <a16:creationId xmlns:a16="http://schemas.microsoft.com/office/drawing/2014/main" id="{0E4567CF-F5FC-41A4-872A-5E0C8F4F6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7100728" y="402165"/>
              <a:ext cx="466793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4" name="Freeform 5">
              <a:extLst>
                <a:ext uri="{FF2B5EF4-FFF2-40B4-BE49-F238E27FC236}">
                  <a16:creationId xmlns:a16="http://schemas.microsoft.com/office/drawing/2014/main" id="{947D12A3-441C-43EC-874D-8D0AC0F67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68624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5" name="Freeform 5">
              <a:extLst>
                <a:ext uri="{FF2B5EF4-FFF2-40B4-BE49-F238E27FC236}">
                  <a16:creationId xmlns:a16="http://schemas.microsoft.com/office/drawing/2014/main" id="{16B68453-3FC2-4ABA-B0CD-F9C50CB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59735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56" name="Freeform 5">
              <a:extLst>
                <a:ext uri="{FF2B5EF4-FFF2-40B4-BE49-F238E27FC236}">
                  <a16:creationId xmlns:a16="http://schemas.microsoft.com/office/drawing/2014/main" id="{BADA570C-F98C-4C00-941F-D922EC516F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80F30293-B23A-4A2E-B11E-BD2602CFCE6F}"/>
              </a:ext>
            </a:extLst>
          </p:cNvPr>
          <p:cNvSpPr>
            <a:spLocks noGrp="1"/>
          </p:cNvSpPr>
          <p:nvPr>
            <p:ph type="title"/>
          </p:nvPr>
        </p:nvSpPr>
        <p:spPr>
          <a:xfrm>
            <a:off x="639098" y="629265"/>
            <a:ext cx="5283359" cy="1622322"/>
          </a:xfrm>
        </p:spPr>
        <p:txBody>
          <a:bodyPr>
            <a:normAutofit/>
          </a:bodyPr>
          <a:lstStyle/>
          <a:p>
            <a:r>
              <a:rPr lang="en-US" dirty="0"/>
              <a:t>Simple Neural Network Example</a:t>
            </a:r>
          </a:p>
        </p:txBody>
      </p:sp>
      <p:sp>
        <p:nvSpPr>
          <p:cNvPr id="8" name="Content Placeholder 7">
            <a:extLst>
              <a:ext uri="{FF2B5EF4-FFF2-40B4-BE49-F238E27FC236}">
                <a16:creationId xmlns:a16="http://schemas.microsoft.com/office/drawing/2014/main" id="{8DEE1F65-6DFC-4799-9E88-0710F2F15F51}"/>
              </a:ext>
            </a:extLst>
          </p:cNvPr>
          <p:cNvSpPr>
            <a:spLocks noGrp="1"/>
          </p:cNvSpPr>
          <p:nvPr>
            <p:ph idx="1"/>
          </p:nvPr>
        </p:nvSpPr>
        <p:spPr>
          <a:xfrm>
            <a:off x="639098" y="2418735"/>
            <a:ext cx="5283359" cy="3811740"/>
          </a:xfrm>
        </p:spPr>
        <p:txBody>
          <a:bodyPr anchor="ctr">
            <a:normAutofit/>
          </a:bodyPr>
          <a:lstStyle/>
          <a:p>
            <a:pPr marL="0" indent="0">
              <a:buNone/>
            </a:pPr>
            <a:r>
              <a:rPr lang="en-US" b="1" dirty="0">
                <a:solidFill>
                  <a:schemeClr val="bg1"/>
                </a:solidFill>
              </a:rPr>
              <a:t>Finding a person’s gender based on height and weight by performing training first</a:t>
            </a:r>
          </a:p>
          <a:p>
            <a:pPr lvl="1"/>
            <a:r>
              <a:rPr lang="en-US" dirty="0">
                <a:solidFill>
                  <a:schemeClr val="bg1"/>
                </a:solidFill>
              </a:rPr>
              <a:t>Adding inputs from the data set on the right</a:t>
            </a:r>
          </a:p>
          <a:p>
            <a:pPr lvl="1"/>
            <a:r>
              <a:rPr lang="en-US" dirty="0">
                <a:solidFill>
                  <a:schemeClr val="bg1"/>
                </a:solidFill>
              </a:rPr>
              <a:t>Female is 1 and Male is 0 for true</a:t>
            </a:r>
          </a:p>
          <a:p>
            <a:pPr lvl="1"/>
            <a:r>
              <a:rPr lang="en-US" dirty="0">
                <a:solidFill>
                  <a:schemeClr val="bg1"/>
                </a:solidFill>
              </a:rPr>
              <a:t>Applying the algorithm mentioned previously using the data set </a:t>
            </a:r>
          </a:p>
          <a:p>
            <a:pPr lvl="1"/>
            <a:r>
              <a:rPr lang="en-US" dirty="0">
                <a:solidFill>
                  <a:schemeClr val="bg1"/>
                </a:solidFill>
              </a:rPr>
              <a:t>Looping through the algorithm 1000 times in order to reduce the MSE</a:t>
            </a:r>
          </a:p>
          <a:p>
            <a:pPr lvl="2"/>
            <a:r>
              <a:rPr lang="en-US" dirty="0">
                <a:solidFill>
                  <a:schemeClr val="bg1"/>
                </a:solidFill>
              </a:rPr>
              <a:t>Predictions will change until we reach the end of the loop as it continuously forward and back propagates based upon the change from the MSE reduction</a:t>
            </a:r>
          </a:p>
          <a:p>
            <a:endParaRPr lang="en-US" dirty="0">
              <a:solidFill>
                <a:schemeClr val="bg1"/>
              </a:solidFill>
            </a:endParaRPr>
          </a:p>
        </p:txBody>
      </p:sp>
      <p:pic>
        <p:nvPicPr>
          <p:cNvPr id="22" name="Content Placeholder 6" descr="A screen shot of a person&#10;&#10;Description automatically generated">
            <a:extLst>
              <a:ext uri="{FF2B5EF4-FFF2-40B4-BE49-F238E27FC236}">
                <a16:creationId xmlns:a16="http://schemas.microsoft.com/office/drawing/2014/main" id="{8A0694F1-577C-41E6-895B-4CED12212995}"/>
              </a:ext>
            </a:extLst>
          </p:cNvPr>
          <p:cNvPicPr>
            <a:picLocks noChangeAspect="1"/>
          </p:cNvPicPr>
          <p:nvPr/>
        </p:nvPicPr>
        <p:blipFill>
          <a:blip r:embed="rId3"/>
          <a:stretch>
            <a:fillRect/>
          </a:stretch>
        </p:blipFill>
        <p:spPr>
          <a:xfrm>
            <a:off x="6703882" y="1664962"/>
            <a:ext cx="4839661" cy="1246212"/>
          </a:xfrm>
          <a:prstGeom prst="rect">
            <a:avLst/>
          </a:prstGeom>
        </p:spPr>
      </p:pic>
      <p:sp>
        <p:nvSpPr>
          <p:cNvPr id="52" name="Rectangle 51">
            <a:extLst>
              <a:ext uri="{FF2B5EF4-FFF2-40B4-BE49-F238E27FC236}">
                <a16:creationId xmlns:a16="http://schemas.microsoft.com/office/drawing/2014/main" id="{9BD07660-F828-473E-9686-90E7BC86C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7" name="Content Placeholder 6" descr="A screen shot of a smart phone&#10;&#10;Description automatically generated">
            <a:extLst>
              <a:ext uri="{FF2B5EF4-FFF2-40B4-BE49-F238E27FC236}">
                <a16:creationId xmlns:a16="http://schemas.microsoft.com/office/drawing/2014/main" id="{1E83DCAC-01D7-4181-B1F5-022D8D056988}"/>
              </a:ext>
            </a:extLst>
          </p:cNvPr>
          <p:cNvPicPr>
            <a:picLocks noChangeAspect="1"/>
          </p:cNvPicPr>
          <p:nvPr/>
        </p:nvPicPr>
        <p:blipFill>
          <a:blip r:embed="rId4"/>
          <a:stretch>
            <a:fillRect/>
          </a:stretch>
        </p:blipFill>
        <p:spPr>
          <a:xfrm>
            <a:off x="6700545" y="3115985"/>
            <a:ext cx="4852357" cy="1299739"/>
          </a:xfrm>
          <a:prstGeom prst="rect">
            <a:avLst/>
          </a:prstGeom>
        </p:spPr>
      </p:pic>
      <p:pic>
        <p:nvPicPr>
          <p:cNvPr id="5" name="Picture 4">
            <a:extLst>
              <a:ext uri="{FF2B5EF4-FFF2-40B4-BE49-F238E27FC236}">
                <a16:creationId xmlns:a16="http://schemas.microsoft.com/office/drawing/2014/main" id="{CC5A9D80-A71C-47FA-9FA4-8E25B138E835}"/>
              </a:ext>
            </a:extLst>
          </p:cNvPr>
          <p:cNvPicPr>
            <a:picLocks noChangeAspect="1"/>
          </p:cNvPicPr>
          <p:nvPr/>
        </p:nvPicPr>
        <p:blipFill>
          <a:blip r:embed="rId5"/>
          <a:stretch>
            <a:fillRect/>
          </a:stretch>
        </p:blipFill>
        <p:spPr>
          <a:xfrm>
            <a:off x="6703882" y="4620535"/>
            <a:ext cx="4858839" cy="1299739"/>
          </a:xfrm>
          <a:prstGeom prst="rect">
            <a:avLst/>
          </a:prstGeom>
        </p:spPr>
      </p:pic>
    </p:spTree>
    <p:extLst>
      <p:ext uri="{BB962C8B-B14F-4D97-AF65-F5344CB8AC3E}">
        <p14:creationId xmlns:p14="http://schemas.microsoft.com/office/powerpoint/2010/main" val="52479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A45274E-51BA-45DB-A1AF-D9D2D3070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F23D49CA-BEDE-4AD1-B156-6E1CD672F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87"/>
            <a:ext cx="12192000" cy="6856413"/>
            <a:chOff x="0" y="1587"/>
            <a:chExt cx="12192000" cy="6856413"/>
          </a:xfrm>
        </p:grpSpPr>
        <p:sp>
          <p:nvSpPr>
            <p:cNvPr id="19" name="Oval 18">
              <a:extLst>
                <a:ext uri="{FF2B5EF4-FFF2-40B4-BE49-F238E27FC236}">
                  <a16:creationId xmlns:a16="http://schemas.microsoft.com/office/drawing/2014/main" id="{01C3C4EA-B476-435A-9415-082AC43498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31EDCF7B-9A1F-4B83-876B-10DF260AC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41E3788-48C7-46E5-B8FC-F6A199D6D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6700828" y="402165"/>
              <a:ext cx="506783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0BB7126D-A3C9-40BF-BC31-925239075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a:extLst>
                <a:ext uri="{FF2B5EF4-FFF2-40B4-BE49-F238E27FC236}">
                  <a16:creationId xmlns:a16="http://schemas.microsoft.com/office/drawing/2014/main" id="{57AC479E-6526-40E2-B438-017CD542F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a:extLst>
                <a:ext uri="{FF2B5EF4-FFF2-40B4-BE49-F238E27FC236}">
                  <a16:creationId xmlns:a16="http://schemas.microsoft.com/office/drawing/2014/main" id="{58512C16-E8B7-4D79-8ADA-20C4FDD933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78AFABC2-4AA0-4488-BAFB-77D3DCF32ED2}"/>
              </a:ext>
            </a:extLst>
          </p:cNvPr>
          <p:cNvSpPr>
            <a:spLocks noGrp="1"/>
          </p:cNvSpPr>
          <p:nvPr>
            <p:ph type="title"/>
          </p:nvPr>
        </p:nvSpPr>
        <p:spPr>
          <a:xfrm>
            <a:off x="639098" y="629265"/>
            <a:ext cx="5132438" cy="1622322"/>
          </a:xfrm>
        </p:spPr>
        <p:txBody>
          <a:bodyPr>
            <a:normAutofit/>
          </a:bodyPr>
          <a:lstStyle/>
          <a:p>
            <a:r>
              <a:rPr lang="en-US"/>
              <a:t>Simple Neural </a:t>
            </a:r>
            <a:r>
              <a:rPr lang="en-US" dirty="0"/>
              <a:t>Network Example</a:t>
            </a:r>
          </a:p>
        </p:txBody>
      </p:sp>
      <p:sp>
        <p:nvSpPr>
          <p:cNvPr id="11" name="Content Placeholder 10">
            <a:extLst>
              <a:ext uri="{FF2B5EF4-FFF2-40B4-BE49-F238E27FC236}">
                <a16:creationId xmlns:a16="http://schemas.microsoft.com/office/drawing/2014/main" id="{6711B437-598A-4331-9D5E-DF6C3FD059C7}"/>
              </a:ext>
            </a:extLst>
          </p:cNvPr>
          <p:cNvSpPr>
            <a:spLocks noGrp="1"/>
          </p:cNvSpPr>
          <p:nvPr>
            <p:ph idx="1"/>
          </p:nvPr>
        </p:nvSpPr>
        <p:spPr>
          <a:xfrm>
            <a:off x="639098" y="2418735"/>
            <a:ext cx="5132439" cy="3811742"/>
          </a:xfrm>
        </p:spPr>
        <p:txBody>
          <a:bodyPr anchor="ctr">
            <a:normAutofit fontScale="92500"/>
          </a:bodyPr>
          <a:lstStyle/>
          <a:p>
            <a:pPr marL="0" indent="0">
              <a:buNone/>
            </a:pPr>
            <a:endParaRPr lang="en-US" b="1" dirty="0">
              <a:solidFill>
                <a:schemeClr val="bg1"/>
              </a:solidFill>
            </a:endParaRPr>
          </a:p>
          <a:p>
            <a:pPr marL="0" indent="0">
              <a:buNone/>
            </a:pPr>
            <a:r>
              <a:rPr lang="en-US" b="1" dirty="0">
                <a:solidFill>
                  <a:schemeClr val="bg1"/>
                </a:solidFill>
              </a:rPr>
              <a:t>Brief Summary of Results</a:t>
            </a:r>
          </a:p>
          <a:p>
            <a:r>
              <a:rPr lang="en-US" dirty="0">
                <a:solidFill>
                  <a:schemeClr val="bg1"/>
                </a:solidFill>
              </a:rPr>
              <a:t>First loop calculates a 0.140 loss for the MSE</a:t>
            </a:r>
          </a:p>
          <a:p>
            <a:r>
              <a:rPr lang="en-US" dirty="0">
                <a:solidFill>
                  <a:schemeClr val="bg1"/>
                </a:solidFill>
              </a:rPr>
              <a:t>After finishing the loop, the loss results into 0.002</a:t>
            </a:r>
          </a:p>
          <a:p>
            <a:r>
              <a:rPr lang="en-US" dirty="0">
                <a:solidFill>
                  <a:schemeClr val="bg1"/>
                </a:solidFill>
              </a:rPr>
              <a:t>Next time we </a:t>
            </a:r>
            <a:r>
              <a:rPr lang="en-US" b="1" u="sng" dirty="0">
                <a:solidFill>
                  <a:schemeClr val="bg1"/>
                </a:solidFill>
              </a:rPr>
              <a:t>only</a:t>
            </a:r>
            <a:r>
              <a:rPr lang="en-US" dirty="0">
                <a:solidFill>
                  <a:schemeClr val="bg1"/>
                </a:solidFill>
              </a:rPr>
              <a:t> feedforward new individuals, such as Sara and Tom, our predictions will result much more accurately after it applies our new 0.002 MSE.</a:t>
            </a:r>
          </a:p>
          <a:p>
            <a:pPr lvl="1"/>
            <a:r>
              <a:rPr lang="en-US" dirty="0">
                <a:solidFill>
                  <a:schemeClr val="bg1"/>
                </a:solidFill>
              </a:rPr>
              <a:t>Sara: 128 pounds, 63 inches</a:t>
            </a:r>
          </a:p>
          <a:p>
            <a:pPr lvl="1"/>
            <a:r>
              <a:rPr lang="en-US" dirty="0">
                <a:solidFill>
                  <a:schemeClr val="bg1"/>
                </a:solidFill>
              </a:rPr>
              <a:t>Tom: 155 pounds, 68 inches</a:t>
            </a:r>
          </a:p>
          <a:p>
            <a:endParaRPr lang="en-US" dirty="0">
              <a:solidFill>
                <a:schemeClr val="bg1"/>
              </a:solidFill>
            </a:endParaRPr>
          </a:p>
          <a:p>
            <a:endParaRPr lang="en-US" dirty="0">
              <a:solidFill>
                <a:schemeClr val="bg1"/>
              </a:solidFill>
            </a:endParaRPr>
          </a:p>
        </p:txBody>
      </p:sp>
      <p:pic>
        <p:nvPicPr>
          <p:cNvPr id="5" name="Content Placeholder 6" descr="Chart, diagram&#10;&#10;Description automatically generated">
            <a:extLst>
              <a:ext uri="{FF2B5EF4-FFF2-40B4-BE49-F238E27FC236}">
                <a16:creationId xmlns:a16="http://schemas.microsoft.com/office/drawing/2014/main" id="{3F51D2BE-FFFB-4A4D-9F1E-1063852ED7AA}"/>
              </a:ext>
            </a:extLst>
          </p:cNvPr>
          <p:cNvPicPr>
            <a:picLocks noChangeAspect="1"/>
          </p:cNvPicPr>
          <p:nvPr/>
        </p:nvPicPr>
        <p:blipFill>
          <a:blip r:embed="rId4"/>
          <a:stretch>
            <a:fillRect/>
          </a:stretch>
        </p:blipFill>
        <p:spPr>
          <a:xfrm>
            <a:off x="6714836" y="1165766"/>
            <a:ext cx="4828707" cy="2172917"/>
          </a:xfrm>
          <a:prstGeom prst="rect">
            <a:avLst/>
          </a:prstGeom>
        </p:spPr>
      </p:pic>
      <p:sp>
        <p:nvSpPr>
          <p:cNvPr id="26" name="Rectangle 25">
            <a:extLst>
              <a:ext uri="{FF2B5EF4-FFF2-40B4-BE49-F238E27FC236}">
                <a16:creationId xmlns:a16="http://schemas.microsoft.com/office/drawing/2014/main" id="{31522963-0F54-4F24-84CB-4C262BF1F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descr="A picture containing text&#10;&#10;Description automatically generated">
            <a:extLst>
              <a:ext uri="{FF2B5EF4-FFF2-40B4-BE49-F238E27FC236}">
                <a16:creationId xmlns:a16="http://schemas.microsoft.com/office/drawing/2014/main" id="{C196DF0E-100A-41D3-B0B0-80406B7E70C4}"/>
              </a:ext>
            </a:extLst>
          </p:cNvPr>
          <p:cNvPicPr>
            <a:picLocks noChangeAspect="1"/>
          </p:cNvPicPr>
          <p:nvPr/>
        </p:nvPicPr>
        <p:blipFill>
          <a:blip r:embed="rId5"/>
          <a:stretch>
            <a:fillRect/>
          </a:stretch>
        </p:blipFill>
        <p:spPr>
          <a:xfrm>
            <a:off x="6712909" y="3698283"/>
            <a:ext cx="4828707" cy="2353994"/>
          </a:xfrm>
          <a:prstGeom prst="rect">
            <a:avLst/>
          </a:prstGeom>
        </p:spPr>
      </p:pic>
    </p:spTree>
    <p:extLst>
      <p:ext uri="{BB962C8B-B14F-4D97-AF65-F5344CB8AC3E}">
        <p14:creationId xmlns:p14="http://schemas.microsoft.com/office/powerpoint/2010/main" val="3617386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5D885B-A877-4C20-92B2-D9C90A061F5D}"/>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a:solidFill>
                  <a:schemeClr val="bg2"/>
                </a:solidFill>
                <a:latin typeface="+mj-lt"/>
                <a:ea typeface="+mj-ea"/>
                <a:cs typeface="+mj-cs"/>
              </a:rPr>
              <a:t>Basics Summary</a:t>
            </a:r>
          </a:p>
        </p:txBody>
      </p:sp>
      <p:pic>
        <p:nvPicPr>
          <p:cNvPr id="30" name="Graphic 6" descr="Translate">
            <a:extLst>
              <a:ext uri="{FF2B5EF4-FFF2-40B4-BE49-F238E27FC236}">
                <a16:creationId xmlns:a16="http://schemas.microsoft.com/office/drawing/2014/main" id="{B1E7B62F-0D11-44E4-B061-0311A8D070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718208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FABC2-4AA0-4488-BAFB-77D3DCF32ED2}"/>
              </a:ext>
            </a:extLst>
          </p:cNvPr>
          <p:cNvSpPr>
            <a:spLocks noGrp="1"/>
          </p:cNvSpPr>
          <p:nvPr>
            <p:ph type="title"/>
          </p:nvPr>
        </p:nvSpPr>
        <p:spPr>
          <a:xfrm>
            <a:off x="1154953" y="973668"/>
            <a:ext cx="8761413" cy="706964"/>
          </a:xfrm>
        </p:spPr>
        <p:txBody>
          <a:bodyPr>
            <a:normAutofit/>
          </a:bodyPr>
          <a:lstStyle/>
          <a:p>
            <a:r>
              <a:rPr lang="en-US" dirty="0"/>
              <a:t>Basics Summary</a:t>
            </a:r>
          </a:p>
        </p:txBody>
      </p:sp>
      <p:sp>
        <p:nvSpPr>
          <p:cNvPr id="11" name="Content Placeholder 10">
            <a:extLst>
              <a:ext uri="{FF2B5EF4-FFF2-40B4-BE49-F238E27FC236}">
                <a16:creationId xmlns:a16="http://schemas.microsoft.com/office/drawing/2014/main" id="{6711B437-598A-4331-9D5E-DF6C3FD059C7}"/>
              </a:ext>
            </a:extLst>
          </p:cNvPr>
          <p:cNvSpPr>
            <a:spLocks noGrp="1"/>
          </p:cNvSpPr>
          <p:nvPr>
            <p:ph idx="1"/>
          </p:nvPr>
        </p:nvSpPr>
        <p:spPr>
          <a:xfrm>
            <a:off x="1154955" y="2603500"/>
            <a:ext cx="3481054" cy="3416300"/>
          </a:xfrm>
        </p:spPr>
        <p:txBody>
          <a:bodyPr anchor="ctr">
            <a:normAutofit/>
          </a:bodyPr>
          <a:lstStyle/>
          <a:p>
            <a:pPr marL="0" indent="0">
              <a:buNone/>
            </a:pPr>
            <a:r>
              <a:rPr lang="en-US" sz="1600" b="1" dirty="0"/>
              <a:t>Continuous Training</a:t>
            </a:r>
          </a:p>
          <a:p>
            <a:r>
              <a:rPr lang="en-US" sz="1600" dirty="0"/>
              <a:t>Neural Network will not always output accurate results every time</a:t>
            </a:r>
          </a:p>
          <a:p>
            <a:r>
              <a:rPr lang="en-US" sz="1600" dirty="0"/>
              <a:t>Program will still loop several times until MSE becomes low</a:t>
            </a:r>
          </a:p>
          <a:p>
            <a:r>
              <a:rPr lang="en-US" sz="1600" dirty="0"/>
              <a:t>Training takes time for it to become as optimal as possible through the continuous forward and back propagations</a:t>
            </a:r>
          </a:p>
          <a:p>
            <a:endParaRPr lang="en-US" sz="1600" dirty="0"/>
          </a:p>
        </p:txBody>
      </p:sp>
      <p:pic>
        <p:nvPicPr>
          <p:cNvPr id="4" name="Picture 3" descr="Diagram&#10;&#10;Description automatically generated">
            <a:extLst>
              <a:ext uri="{FF2B5EF4-FFF2-40B4-BE49-F238E27FC236}">
                <a16:creationId xmlns:a16="http://schemas.microsoft.com/office/drawing/2014/main" id="{C5AD192F-1787-204F-9EB9-AE7108CB0F09}"/>
              </a:ext>
            </a:extLst>
          </p:cNvPr>
          <p:cNvPicPr>
            <a:picLocks noChangeAspect="1"/>
          </p:cNvPicPr>
          <p:nvPr/>
        </p:nvPicPr>
        <p:blipFill rotWithShape="1">
          <a:blip r:embed="rId2"/>
          <a:srcRect r="6628" b="-1"/>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848796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FE71-05B4-B34A-8E15-5CB518F187EA}"/>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a:solidFill>
                  <a:schemeClr val="tx1"/>
                </a:solidFill>
                <a:latin typeface="+mj-lt"/>
                <a:ea typeface="+mj-ea"/>
                <a:cs typeface="+mj-cs"/>
              </a:rPr>
              <a:t>Where it can be applied?</a:t>
            </a:r>
          </a:p>
        </p:txBody>
      </p:sp>
      <p:pic>
        <p:nvPicPr>
          <p:cNvPr id="7" name="Graphic 6" descr="Real Estate">
            <a:extLst>
              <a:ext uri="{FF2B5EF4-FFF2-40B4-BE49-F238E27FC236}">
                <a16:creationId xmlns:a16="http://schemas.microsoft.com/office/drawing/2014/main" id="{59F1A7E6-5BA1-4173-9C33-76D17209F5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888926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6464-BD85-C74C-A4C6-56886C72C0EB}"/>
              </a:ext>
            </a:extLst>
          </p:cNvPr>
          <p:cNvSpPr>
            <a:spLocks noGrp="1"/>
          </p:cNvSpPr>
          <p:nvPr>
            <p:ph type="title"/>
          </p:nvPr>
        </p:nvSpPr>
        <p:spPr>
          <a:xfrm>
            <a:off x="1154953" y="973668"/>
            <a:ext cx="8761413" cy="706964"/>
          </a:xfrm>
        </p:spPr>
        <p:txBody>
          <a:bodyPr>
            <a:normAutofit/>
          </a:bodyPr>
          <a:lstStyle/>
          <a:p>
            <a:r>
              <a:rPr lang="en-US"/>
              <a:t>Where it can be applied</a:t>
            </a:r>
            <a:endParaRPr lang="en-US" dirty="0"/>
          </a:p>
        </p:txBody>
      </p:sp>
      <p:sp>
        <p:nvSpPr>
          <p:cNvPr id="3" name="Content Placeholder 2">
            <a:extLst>
              <a:ext uri="{FF2B5EF4-FFF2-40B4-BE49-F238E27FC236}">
                <a16:creationId xmlns:a16="http://schemas.microsoft.com/office/drawing/2014/main" id="{F8528114-2D7E-684A-8735-E4AD6A7B78FE}"/>
              </a:ext>
            </a:extLst>
          </p:cNvPr>
          <p:cNvSpPr>
            <a:spLocks noGrp="1"/>
          </p:cNvSpPr>
          <p:nvPr>
            <p:ph idx="1"/>
          </p:nvPr>
        </p:nvSpPr>
        <p:spPr>
          <a:xfrm>
            <a:off x="1154954" y="2603500"/>
            <a:ext cx="5211979" cy="3416300"/>
          </a:xfrm>
        </p:spPr>
        <p:txBody>
          <a:bodyPr anchor="ctr">
            <a:normAutofit/>
          </a:bodyPr>
          <a:lstStyle/>
          <a:p>
            <a:r>
              <a:rPr lang="en-US"/>
              <a:t>Language Translating</a:t>
            </a:r>
          </a:p>
          <a:p>
            <a:r>
              <a:rPr lang="en-US"/>
              <a:t>Music Composition</a:t>
            </a:r>
          </a:p>
          <a:p>
            <a:r>
              <a:rPr lang="en-US"/>
              <a:t>Video Games</a:t>
            </a:r>
          </a:p>
          <a:p>
            <a:r>
              <a:rPr lang="en-US"/>
              <a:t>Sales Forecasting</a:t>
            </a:r>
          </a:p>
          <a:p>
            <a:r>
              <a:rPr lang="en-US"/>
              <a:t>Facial Recognition</a:t>
            </a:r>
          </a:p>
          <a:p>
            <a:r>
              <a:rPr lang="en-US"/>
              <a:t>And many more…</a:t>
            </a:r>
            <a:endParaRPr lang="en-US" dirty="0"/>
          </a:p>
        </p:txBody>
      </p:sp>
      <p:pic>
        <p:nvPicPr>
          <p:cNvPr id="5" name="Picture 4" descr="Google Assistant">
            <a:extLst>
              <a:ext uri="{FF2B5EF4-FFF2-40B4-BE49-F238E27FC236}">
                <a16:creationId xmlns:a16="http://schemas.microsoft.com/office/drawing/2014/main" id="{A36B46AE-44A5-4E1C-8276-8C994156CB75}"/>
              </a:ext>
            </a:extLst>
          </p:cNvPr>
          <p:cNvPicPr>
            <a:picLocks noChangeAspect="1"/>
          </p:cNvPicPr>
          <p:nvPr/>
        </p:nvPicPr>
        <p:blipFill>
          <a:blip r:embed="rId2"/>
          <a:stretch>
            <a:fillRect/>
          </a:stretch>
        </p:blipFill>
        <p:spPr>
          <a:xfrm>
            <a:off x="6798733" y="3168964"/>
            <a:ext cx="4345024" cy="228113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990664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FEEA6B06-37BF-43FC-9986-67E8966764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72" name="Rectangle 71">
              <a:extLst>
                <a:ext uri="{FF2B5EF4-FFF2-40B4-BE49-F238E27FC236}">
                  <a16:creationId xmlns:a16="http://schemas.microsoft.com/office/drawing/2014/main" id="{D932D0FE-76FF-4860-ACE3-458B2BB90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E5D4D113-E6B9-4BCC-8EE7-ABFD7E942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909219B5-F7D1-4ED7-8DC1-CE442F43E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A0E47095-D247-457B-8082-990F3184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E2DAA052-A50D-47AE-87C9-AAAB2A38F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3053F849-6CC2-45B1-B2CA-CCD77F862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86B102DE-9EA5-422F-910A-E4E2F0A594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0" name="Rectangle 79">
            <a:extLst>
              <a:ext uri="{FF2B5EF4-FFF2-40B4-BE49-F238E27FC236}">
                <a16:creationId xmlns:a16="http://schemas.microsoft.com/office/drawing/2014/main" id="{23D9DFF9-99E4-4FE6-9EAC-F1D7A7DFA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7170" name="Picture 2" descr="Twitch Wallpapers - Wallpaper Cave">
            <a:extLst>
              <a:ext uri="{FF2B5EF4-FFF2-40B4-BE49-F238E27FC236}">
                <a16:creationId xmlns:a16="http://schemas.microsoft.com/office/drawing/2014/main" id="{EE8C3248-CA27-46C1-959C-F666BED7EA24}"/>
              </a:ext>
            </a:extLst>
          </p:cNvPr>
          <p:cNvPicPr>
            <a:picLocks noGrp="1" noChangeAspect="1" noChangeArrowheads="1"/>
          </p:cNvPicPr>
          <p:nvPr>
            <p:ph idx="1"/>
          </p:nvPr>
        </p:nvPicPr>
        <p:blipFill rotWithShape="1">
          <a:blip r:embed="rId3">
            <a:alphaModFix amt="35000"/>
            <a:extLst>
              <a:ext uri="{28A0092B-C50C-407E-A947-70E740481C1C}">
                <a14:useLocalDpi xmlns:a14="http://schemas.microsoft.com/office/drawing/2010/main" val="0"/>
              </a:ext>
            </a:extLst>
          </a:blip>
          <a:srcRect t="2366" r="-1" b="4192"/>
          <a:stretch/>
        </p:blipFill>
        <p:spPr bwMode="auto">
          <a:xfrm>
            <a:off x="474133" y="474133"/>
            <a:ext cx="11243734" cy="59097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664BE2-BA3C-416A-9D96-10FA877A19F9}"/>
              </a:ext>
            </a:extLst>
          </p:cNvPr>
          <p:cNvSpPr>
            <a:spLocks noGrp="1"/>
          </p:cNvSpPr>
          <p:nvPr>
            <p:ph type="title"/>
          </p:nvPr>
        </p:nvSpPr>
        <p:spPr>
          <a:xfrm>
            <a:off x="1682377" y="781433"/>
            <a:ext cx="8827245" cy="774180"/>
          </a:xfrm>
        </p:spPr>
        <p:txBody>
          <a:bodyPr vert="horz" lIns="91440" tIns="45720" rIns="91440" bIns="45720" rtlCol="0" anchor="b">
            <a:normAutofit/>
          </a:bodyPr>
          <a:lstStyle/>
          <a:p>
            <a:pPr algn="ctr"/>
            <a:r>
              <a:rPr lang="en-US" sz="4400" b="1" u="sng" dirty="0">
                <a:solidFill>
                  <a:srgbClr val="FFFFFF"/>
                </a:solidFill>
              </a:rPr>
              <a:t>Predict Twitch clip category</a:t>
            </a:r>
          </a:p>
        </p:txBody>
      </p:sp>
      <p:sp>
        <p:nvSpPr>
          <p:cNvPr id="86" name="Rectangle 85">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9E818327-2A82-42AF-BFCE-7495BBB92805}"/>
              </a:ext>
            </a:extLst>
          </p:cNvPr>
          <p:cNvPicPr>
            <a:picLocks noChangeAspect="1"/>
          </p:cNvPicPr>
          <p:nvPr/>
        </p:nvPicPr>
        <p:blipFill>
          <a:blip r:embed="rId4"/>
          <a:stretch>
            <a:fillRect/>
          </a:stretch>
        </p:blipFill>
        <p:spPr>
          <a:xfrm>
            <a:off x="714488" y="1784213"/>
            <a:ext cx="4007738" cy="1834420"/>
          </a:xfrm>
          <a:prstGeom prst="rect">
            <a:avLst/>
          </a:prstGeom>
        </p:spPr>
      </p:pic>
      <p:pic>
        <p:nvPicPr>
          <p:cNvPr id="7174" name="Picture 6" descr="Neural network - Hands-on DevOps [Book]">
            <a:extLst>
              <a:ext uri="{FF2B5EF4-FFF2-40B4-BE49-F238E27FC236}">
                <a16:creationId xmlns:a16="http://schemas.microsoft.com/office/drawing/2014/main" id="{08F30EBA-48D5-435D-8945-124BAA188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4252" y="1862913"/>
            <a:ext cx="2812641" cy="37340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5AFEAE-75FC-40F0-96DD-6483CA2F8FFD}"/>
              </a:ext>
            </a:extLst>
          </p:cNvPr>
          <p:cNvPicPr>
            <a:picLocks noChangeAspect="1"/>
          </p:cNvPicPr>
          <p:nvPr/>
        </p:nvPicPr>
        <p:blipFill>
          <a:blip r:embed="rId6"/>
          <a:stretch>
            <a:fillRect/>
          </a:stretch>
        </p:blipFill>
        <p:spPr>
          <a:xfrm>
            <a:off x="2294775" y="4014970"/>
            <a:ext cx="4363136" cy="2110483"/>
          </a:xfrm>
          <a:prstGeom prst="rect">
            <a:avLst/>
          </a:prstGeom>
        </p:spPr>
      </p:pic>
    </p:spTree>
    <p:extLst>
      <p:ext uri="{BB962C8B-B14F-4D97-AF65-F5344CB8AC3E}">
        <p14:creationId xmlns:p14="http://schemas.microsoft.com/office/powerpoint/2010/main" val="373856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6B2C3-20DC-4818-9E25-7BFDEDBF36FD}"/>
              </a:ext>
            </a:extLst>
          </p:cNvPr>
          <p:cNvSpPr>
            <a:spLocks noGrp="1"/>
          </p:cNvSpPr>
          <p:nvPr>
            <p:ph type="title"/>
          </p:nvPr>
        </p:nvSpPr>
        <p:spPr/>
        <p:txBody>
          <a:bodyPr/>
          <a:lstStyle/>
          <a:p>
            <a:r>
              <a:rPr lang="en-US" dirty="0"/>
              <a:t>Twitch</a:t>
            </a:r>
          </a:p>
        </p:txBody>
      </p:sp>
      <p:sp>
        <p:nvSpPr>
          <p:cNvPr id="3" name="Content Placeholder 2">
            <a:extLst>
              <a:ext uri="{FF2B5EF4-FFF2-40B4-BE49-F238E27FC236}">
                <a16:creationId xmlns:a16="http://schemas.microsoft.com/office/drawing/2014/main" id="{8A357AE8-60E7-481F-9D5C-4DE95A37DF8B}"/>
              </a:ext>
            </a:extLst>
          </p:cNvPr>
          <p:cNvSpPr>
            <a:spLocks noGrp="1"/>
          </p:cNvSpPr>
          <p:nvPr>
            <p:ph idx="1"/>
          </p:nvPr>
        </p:nvSpPr>
        <p:spPr>
          <a:xfrm>
            <a:off x="947540" y="3429000"/>
            <a:ext cx="4588119" cy="3416300"/>
          </a:xfrm>
        </p:spPr>
        <p:txBody>
          <a:bodyPr>
            <a:normAutofit lnSpcReduction="10000"/>
          </a:bodyPr>
          <a:lstStyle/>
          <a:p>
            <a:r>
              <a:rPr lang="en-US" dirty="0">
                <a:hlinkClick r:id="rId2"/>
              </a:rPr>
              <a:t>www.Twitch.tv</a:t>
            </a:r>
            <a:r>
              <a:rPr lang="en-US" dirty="0"/>
              <a:t> live streaming service  </a:t>
            </a:r>
          </a:p>
          <a:p>
            <a:r>
              <a:rPr lang="en-US" dirty="0"/>
              <a:t>Ability to interact with one another</a:t>
            </a:r>
          </a:p>
          <a:p>
            <a:pPr lvl="1"/>
            <a:r>
              <a:rPr lang="en-US" dirty="0"/>
              <a:t>Twitch’s chat system.</a:t>
            </a:r>
          </a:p>
          <a:p>
            <a:pPr lvl="1"/>
            <a:r>
              <a:rPr lang="en-US" dirty="0"/>
              <a:t>“The chat is an important part of the video game livestreaming experience…”[4,p. 3]</a:t>
            </a:r>
            <a:br>
              <a:rPr lang="en-US" dirty="0"/>
            </a:br>
            <a:endParaRPr lang="en-US" dirty="0"/>
          </a:p>
          <a:p>
            <a:r>
              <a:rPr lang="en-US" dirty="0"/>
              <a:t>“As of 2018, Twitch had more than 3.2 million independent broadcasters and 45 billion minutes watched per month.” [5,p.147]</a:t>
            </a:r>
          </a:p>
          <a:p>
            <a:pPr lvl="1"/>
            <a:endParaRPr lang="en-US" dirty="0"/>
          </a:p>
          <a:p>
            <a:pPr marL="0" indent="0">
              <a:buNone/>
            </a:pPr>
            <a:endParaRPr lang="en-US" dirty="0"/>
          </a:p>
          <a:p>
            <a:endParaRPr lang="en-US" dirty="0"/>
          </a:p>
        </p:txBody>
      </p:sp>
      <p:pic>
        <p:nvPicPr>
          <p:cNvPr id="7" name="Picture 6" descr="Icon&#10;&#10;Description automatically generated">
            <a:extLst>
              <a:ext uri="{FF2B5EF4-FFF2-40B4-BE49-F238E27FC236}">
                <a16:creationId xmlns:a16="http://schemas.microsoft.com/office/drawing/2014/main" id="{F295E30B-B7BB-46DF-9AA4-3D6E9BB044C7}"/>
              </a:ext>
            </a:extLst>
          </p:cNvPr>
          <p:cNvPicPr>
            <a:picLocks noChangeAspect="1"/>
          </p:cNvPicPr>
          <p:nvPr/>
        </p:nvPicPr>
        <p:blipFill>
          <a:blip r:embed="rId3"/>
          <a:stretch>
            <a:fillRect/>
          </a:stretch>
        </p:blipFill>
        <p:spPr>
          <a:xfrm>
            <a:off x="5743074" y="1850201"/>
            <a:ext cx="6251273" cy="4169599"/>
          </a:xfrm>
          <a:prstGeom prst="rect">
            <a:avLst/>
          </a:prstGeom>
        </p:spPr>
      </p:pic>
    </p:spTree>
    <p:extLst>
      <p:ext uri="{BB962C8B-B14F-4D97-AF65-F5344CB8AC3E}">
        <p14:creationId xmlns:p14="http://schemas.microsoft.com/office/powerpoint/2010/main" val="793898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E4221A-4682-3F40-B7F3-407E92000C36}"/>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a:solidFill>
                  <a:schemeClr val="bg2"/>
                </a:solidFill>
                <a:latin typeface="+mj-lt"/>
                <a:ea typeface="+mj-ea"/>
                <a:cs typeface="+mj-cs"/>
              </a:rPr>
              <a:t>What is a Neural Network?</a:t>
            </a:r>
          </a:p>
        </p:txBody>
      </p:sp>
      <p:pic>
        <p:nvPicPr>
          <p:cNvPr id="7" name="Graphic 6" descr="Brain in head">
            <a:extLst>
              <a:ext uri="{FF2B5EF4-FFF2-40B4-BE49-F238E27FC236}">
                <a16:creationId xmlns:a16="http://schemas.microsoft.com/office/drawing/2014/main" id="{AFD1C4E1-0930-4358-A200-BB59BDDF11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867343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6B2C3-20DC-4818-9E25-7BFDEDBF36FD}"/>
              </a:ext>
            </a:extLst>
          </p:cNvPr>
          <p:cNvSpPr>
            <a:spLocks noGrp="1"/>
          </p:cNvSpPr>
          <p:nvPr>
            <p:ph type="title"/>
          </p:nvPr>
        </p:nvSpPr>
        <p:spPr/>
        <p:txBody>
          <a:bodyPr/>
          <a:lstStyle/>
          <a:p>
            <a:r>
              <a:rPr lang="en-US" dirty="0"/>
              <a:t>Streamers</a:t>
            </a:r>
          </a:p>
        </p:txBody>
      </p:sp>
      <p:sp>
        <p:nvSpPr>
          <p:cNvPr id="3" name="Content Placeholder 2">
            <a:extLst>
              <a:ext uri="{FF2B5EF4-FFF2-40B4-BE49-F238E27FC236}">
                <a16:creationId xmlns:a16="http://schemas.microsoft.com/office/drawing/2014/main" id="{8A357AE8-60E7-481F-9D5C-4DE95A37DF8B}"/>
              </a:ext>
            </a:extLst>
          </p:cNvPr>
          <p:cNvSpPr>
            <a:spLocks noGrp="1"/>
          </p:cNvSpPr>
          <p:nvPr>
            <p:ph idx="1"/>
          </p:nvPr>
        </p:nvSpPr>
        <p:spPr>
          <a:xfrm>
            <a:off x="1154955" y="2603500"/>
            <a:ext cx="4588119" cy="3416300"/>
          </a:xfrm>
        </p:spPr>
        <p:txBody>
          <a:bodyPr>
            <a:normAutofit/>
          </a:bodyPr>
          <a:lstStyle/>
          <a:p>
            <a:r>
              <a:rPr lang="en-US" dirty="0"/>
              <a:t>Twitch revolves around its streamers</a:t>
            </a:r>
          </a:p>
          <a:p>
            <a:r>
              <a:rPr lang="en-US" dirty="0"/>
              <a:t>Livelihood/job out of streaming</a:t>
            </a:r>
          </a:p>
          <a:p>
            <a:r>
              <a:rPr lang="en-US" dirty="0"/>
              <a:t>Streamers = content creators</a:t>
            </a:r>
          </a:p>
          <a:p>
            <a:pPr lvl="1"/>
            <a:r>
              <a:rPr lang="en-US" dirty="0"/>
              <a:t>Twitch content to YouTube to further monetize their content.</a:t>
            </a:r>
          </a:p>
          <a:p>
            <a:pPr lvl="1"/>
            <a:r>
              <a:rPr lang="en-US" dirty="0"/>
              <a:t>Twitch clips = big importance</a:t>
            </a:r>
          </a:p>
          <a:p>
            <a:pPr lvl="1"/>
            <a:endParaRPr lang="en-US" dirty="0"/>
          </a:p>
          <a:p>
            <a:pPr lvl="1"/>
            <a:endParaRPr lang="en-US" dirty="0"/>
          </a:p>
          <a:p>
            <a:pPr marL="457200" lvl="1" indent="0">
              <a:buNone/>
            </a:pPr>
            <a:endParaRPr lang="en-US" dirty="0"/>
          </a:p>
          <a:p>
            <a:endParaRPr lang="en-US" dirty="0"/>
          </a:p>
          <a:p>
            <a:endParaRPr lang="en-US" dirty="0"/>
          </a:p>
          <a:p>
            <a:endParaRPr lang="en-US" dirty="0"/>
          </a:p>
        </p:txBody>
      </p:sp>
      <p:pic>
        <p:nvPicPr>
          <p:cNvPr id="2050" name="Picture 2" descr="Why Does It Seem like Everyone Is Leaving Twitch These Days?">
            <a:extLst>
              <a:ext uri="{FF2B5EF4-FFF2-40B4-BE49-F238E27FC236}">
                <a16:creationId xmlns:a16="http://schemas.microsoft.com/office/drawing/2014/main" id="{8D61C60A-3CC5-48E7-99E6-27A8FA0BF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585915"/>
            <a:ext cx="2943618" cy="1545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kimane Announces Break From Streaming - EssentiallySports">
            <a:extLst>
              <a:ext uri="{FF2B5EF4-FFF2-40B4-BE49-F238E27FC236}">
                <a16:creationId xmlns:a16="http://schemas.microsoft.com/office/drawing/2014/main" id="{1DB88F10-810A-42E7-BED4-12AE5B0A8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937" y="3967190"/>
            <a:ext cx="2943618" cy="165578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vestreamFails - All fails of QuarterJade">
            <a:extLst>
              <a:ext uri="{FF2B5EF4-FFF2-40B4-BE49-F238E27FC236}">
                <a16:creationId xmlns:a16="http://schemas.microsoft.com/office/drawing/2014/main" id="{B9F9847A-744A-46E0-A206-F3560EC56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6692" y="2739475"/>
            <a:ext cx="3238050" cy="182140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ansGaming forced to delete 11 years of streaming after DMCA threat">
            <a:extLst>
              <a:ext uri="{FF2B5EF4-FFF2-40B4-BE49-F238E27FC236}">
                <a16:creationId xmlns:a16="http://schemas.microsoft.com/office/drawing/2014/main" id="{9F05FA7A-01E3-4E44-8DBD-A15A416F68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5202" y="5111280"/>
            <a:ext cx="2954215" cy="16617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lliott Bishop live streaming multiple cameras on Twitch with Teradek Cube 255">
            <a:extLst>
              <a:ext uri="{FF2B5EF4-FFF2-40B4-BE49-F238E27FC236}">
                <a16:creationId xmlns:a16="http://schemas.microsoft.com/office/drawing/2014/main" id="{8BF2B207-EA6F-4BB2-A67F-E5CCAE38A7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1173" y="4069927"/>
            <a:ext cx="3307951" cy="181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073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C2BA-7B97-4818-9269-078854CB2FCD}"/>
              </a:ext>
            </a:extLst>
          </p:cNvPr>
          <p:cNvSpPr>
            <a:spLocks noGrp="1"/>
          </p:cNvSpPr>
          <p:nvPr>
            <p:ph type="title"/>
          </p:nvPr>
        </p:nvSpPr>
        <p:spPr/>
        <p:txBody>
          <a:bodyPr/>
          <a:lstStyle/>
          <a:p>
            <a:r>
              <a:rPr lang="en-US" dirty="0"/>
              <a:t>Problem: Twitch Clips Category</a:t>
            </a:r>
          </a:p>
        </p:txBody>
      </p:sp>
      <p:sp>
        <p:nvSpPr>
          <p:cNvPr id="3" name="Content Placeholder 2">
            <a:extLst>
              <a:ext uri="{FF2B5EF4-FFF2-40B4-BE49-F238E27FC236}">
                <a16:creationId xmlns:a16="http://schemas.microsoft.com/office/drawing/2014/main" id="{A8A56904-B4B6-4962-98EE-6C6244682455}"/>
              </a:ext>
            </a:extLst>
          </p:cNvPr>
          <p:cNvSpPr>
            <a:spLocks noGrp="1"/>
          </p:cNvSpPr>
          <p:nvPr>
            <p:ph idx="1"/>
          </p:nvPr>
        </p:nvSpPr>
        <p:spPr>
          <a:xfrm>
            <a:off x="5243804" y="2435549"/>
            <a:ext cx="6715968" cy="4116937"/>
          </a:xfrm>
        </p:spPr>
        <p:txBody>
          <a:bodyPr>
            <a:normAutofit/>
          </a:bodyPr>
          <a:lstStyle/>
          <a:p>
            <a:r>
              <a:rPr lang="en-US" dirty="0"/>
              <a:t>Functionality to clip stream </a:t>
            </a:r>
          </a:p>
          <a:p>
            <a:pPr lvl="1"/>
            <a:r>
              <a:rPr lang="en-US" dirty="0"/>
              <a:t>However, can’t determine clip category</a:t>
            </a:r>
          </a:p>
          <a:p>
            <a:r>
              <a:rPr lang="en-US" dirty="0"/>
              <a:t>Plenty of wasted potential clips </a:t>
            </a:r>
          </a:p>
          <a:p>
            <a:r>
              <a:rPr lang="en-US" dirty="0"/>
              <a:t>Clips would be of more use for both the viewer and streamer if they were able to be categorized</a:t>
            </a:r>
          </a:p>
        </p:txBody>
      </p:sp>
      <p:pic>
        <p:nvPicPr>
          <p:cNvPr id="4" name="Picture 3">
            <a:extLst>
              <a:ext uri="{FF2B5EF4-FFF2-40B4-BE49-F238E27FC236}">
                <a16:creationId xmlns:a16="http://schemas.microsoft.com/office/drawing/2014/main" id="{B3990920-89BD-4D6D-8537-3290701BA566}"/>
              </a:ext>
            </a:extLst>
          </p:cNvPr>
          <p:cNvPicPr>
            <a:picLocks noChangeAspect="1"/>
          </p:cNvPicPr>
          <p:nvPr/>
        </p:nvPicPr>
        <p:blipFill>
          <a:blip r:embed="rId2"/>
          <a:stretch>
            <a:fillRect/>
          </a:stretch>
        </p:blipFill>
        <p:spPr>
          <a:xfrm>
            <a:off x="232228" y="2435549"/>
            <a:ext cx="5034646" cy="4116938"/>
          </a:xfrm>
          <a:prstGeom prst="rect">
            <a:avLst/>
          </a:prstGeom>
        </p:spPr>
      </p:pic>
    </p:spTree>
    <p:extLst>
      <p:ext uri="{BB962C8B-B14F-4D97-AF65-F5344CB8AC3E}">
        <p14:creationId xmlns:p14="http://schemas.microsoft.com/office/powerpoint/2010/main" val="1861413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7FEF-87A0-41B1-B369-16706BC53278}"/>
              </a:ext>
            </a:extLst>
          </p:cNvPr>
          <p:cNvSpPr>
            <a:spLocks noGrp="1"/>
          </p:cNvSpPr>
          <p:nvPr>
            <p:ph type="title"/>
          </p:nvPr>
        </p:nvSpPr>
        <p:spPr/>
        <p:txBody>
          <a:bodyPr/>
          <a:lstStyle/>
          <a:p>
            <a:r>
              <a:rPr lang="en-US" dirty="0"/>
              <a:t>Solution: Neural Networks and Twitch Clips</a:t>
            </a:r>
          </a:p>
        </p:txBody>
      </p:sp>
      <p:pic>
        <p:nvPicPr>
          <p:cNvPr id="5" name="Picture 6" descr="Neural network - Hands-on DevOps [Book]">
            <a:extLst>
              <a:ext uri="{FF2B5EF4-FFF2-40B4-BE49-F238E27FC236}">
                <a16:creationId xmlns:a16="http://schemas.microsoft.com/office/drawing/2014/main" id="{2DE4461D-FE64-4C7B-B22C-D47A80487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89" y="2891376"/>
            <a:ext cx="2923660" cy="37803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71C94E7-0694-4FD0-B5CE-9CB73946C9B7}"/>
              </a:ext>
            </a:extLst>
          </p:cNvPr>
          <p:cNvPicPr>
            <a:picLocks noChangeAspect="1"/>
          </p:cNvPicPr>
          <p:nvPr/>
        </p:nvPicPr>
        <p:blipFill>
          <a:blip r:embed="rId3"/>
          <a:stretch>
            <a:fillRect/>
          </a:stretch>
        </p:blipFill>
        <p:spPr>
          <a:xfrm>
            <a:off x="4599899" y="2891376"/>
            <a:ext cx="1367536" cy="3780347"/>
          </a:xfrm>
          <a:prstGeom prst="rect">
            <a:avLst/>
          </a:prstGeom>
        </p:spPr>
      </p:pic>
      <p:sp>
        <p:nvSpPr>
          <p:cNvPr id="14" name="Text Placeholder 2">
            <a:extLst>
              <a:ext uri="{FF2B5EF4-FFF2-40B4-BE49-F238E27FC236}">
                <a16:creationId xmlns:a16="http://schemas.microsoft.com/office/drawing/2014/main" id="{12799EC2-683A-438B-8578-25A3D3BBB117}"/>
              </a:ext>
            </a:extLst>
          </p:cNvPr>
          <p:cNvSpPr txBox="1">
            <a:spLocks/>
          </p:cNvSpPr>
          <p:nvPr/>
        </p:nvSpPr>
        <p:spPr>
          <a:xfrm>
            <a:off x="3759510" y="3439010"/>
            <a:ext cx="3123630" cy="2436739"/>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US" sz="4800" b="1" dirty="0"/>
              <a:t>+</a:t>
            </a:r>
          </a:p>
        </p:txBody>
      </p:sp>
      <p:sp>
        <p:nvSpPr>
          <p:cNvPr id="16" name="Content Placeholder 2">
            <a:extLst>
              <a:ext uri="{FF2B5EF4-FFF2-40B4-BE49-F238E27FC236}">
                <a16:creationId xmlns:a16="http://schemas.microsoft.com/office/drawing/2014/main" id="{9D428404-ACE1-4D07-9FDC-6D8869875519}"/>
              </a:ext>
            </a:extLst>
          </p:cNvPr>
          <p:cNvSpPr txBox="1">
            <a:spLocks/>
          </p:cNvSpPr>
          <p:nvPr/>
        </p:nvSpPr>
        <p:spPr>
          <a:xfrm>
            <a:off x="6269084" y="3307616"/>
            <a:ext cx="5458427" cy="3448784"/>
          </a:xfrm>
          <a:prstGeom prst="rect">
            <a:avLst/>
          </a:prstGeom>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Utilizing Twitch clip’s chat to determine a category for the clip.</a:t>
            </a:r>
          </a:p>
          <a:p>
            <a:r>
              <a:rPr lang="en-US" b="1" dirty="0"/>
              <a:t>INPUT LAYER: Twitch clip chat log</a:t>
            </a:r>
          </a:p>
          <a:p>
            <a:r>
              <a:rPr lang="en-US" b="1" dirty="0"/>
              <a:t>HIDDEN LAYER: Keywords detected</a:t>
            </a:r>
          </a:p>
          <a:p>
            <a:pPr lvl="1"/>
            <a:r>
              <a:rPr lang="en-US" b="1" dirty="0"/>
              <a:t>Funny: “funny, hilarious, lol, </a:t>
            </a:r>
            <a:r>
              <a:rPr lang="en-US" b="1" dirty="0" err="1"/>
              <a:t>lul</a:t>
            </a:r>
            <a:r>
              <a:rPr lang="en-US" b="1" dirty="0"/>
              <a:t>, </a:t>
            </a:r>
            <a:r>
              <a:rPr lang="en-US" b="1" dirty="0" err="1"/>
              <a:t>haha</a:t>
            </a:r>
            <a:r>
              <a:rPr lang="en-US" b="1" dirty="0"/>
              <a:t>,, </a:t>
            </a:r>
            <a:r>
              <a:rPr lang="en-US" b="1" dirty="0" err="1"/>
              <a:t>omegalul</a:t>
            </a:r>
            <a:r>
              <a:rPr lang="en-US" b="1" dirty="0"/>
              <a:t>” etc.</a:t>
            </a:r>
          </a:p>
          <a:p>
            <a:pPr lvl="1"/>
            <a:r>
              <a:rPr lang="en-US" b="1" dirty="0"/>
              <a:t>Amazing/Epic: “Amazing, epic, wow, cool, </a:t>
            </a:r>
            <a:r>
              <a:rPr lang="en-US" b="1" dirty="0" err="1"/>
              <a:t>pogchamp</a:t>
            </a:r>
            <a:r>
              <a:rPr lang="en-US" b="1" dirty="0"/>
              <a:t>, </a:t>
            </a:r>
            <a:r>
              <a:rPr lang="en-US" b="1" dirty="0" err="1"/>
              <a:t>pog</a:t>
            </a:r>
            <a:r>
              <a:rPr lang="en-US" b="1" dirty="0"/>
              <a:t>, </a:t>
            </a:r>
            <a:r>
              <a:rPr lang="en-US" b="1" dirty="0" err="1"/>
              <a:t>poggers</a:t>
            </a:r>
            <a:r>
              <a:rPr lang="en-US" b="1" dirty="0"/>
              <a:t>, </a:t>
            </a:r>
            <a:r>
              <a:rPr lang="en-US" b="1" dirty="0" err="1"/>
              <a:t>ez</a:t>
            </a:r>
            <a:r>
              <a:rPr lang="en-US" b="1" dirty="0"/>
              <a:t>”</a:t>
            </a:r>
          </a:p>
          <a:p>
            <a:pPr lvl="1"/>
            <a:r>
              <a:rPr lang="en-US" b="1" dirty="0"/>
              <a:t>Sad: “sad, aww, :(, </a:t>
            </a:r>
            <a:r>
              <a:rPr lang="en-US" b="1" dirty="0" err="1"/>
              <a:t>noo</a:t>
            </a:r>
            <a:r>
              <a:rPr lang="en-US" b="1" dirty="0"/>
              <a:t>, </a:t>
            </a:r>
            <a:r>
              <a:rPr lang="en-US" b="1" dirty="0" err="1"/>
              <a:t>biblethump</a:t>
            </a:r>
            <a:r>
              <a:rPr lang="en-US" b="1" dirty="0"/>
              <a:t>, </a:t>
            </a:r>
            <a:r>
              <a:rPr lang="en-US" b="1" dirty="0" err="1"/>
              <a:t>FeelsBadMan</a:t>
            </a:r>
            <a:endParaRPr lang="en-US" b="1" dirty="0"/>
          </a:p>
          <a:p>
            <a:r>
              <a:rPr lang="en-US" b="1" dirty="0"/>
              <a:t>OUTPUT LAYER: “This video is likely to be x”</a:t>
            </a:r>
          </a:p>
        </p:txBody>
      </p:sp>
    </p:spTree>
    <p:extLst>
      <p:ext uri="{BB962C8B-B14F-4D97-AF65-F5344CB8AC3E}">
        <p14:creationId xmlns:p14="http://schemas.microsoft.com/office/powerpoint/2010/main" val="230133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p:txBody>
          <a:bodyPr/>
          <a:lstStyle/>
          <a:p>
            <a:r>
              <a:rPr lang="en-US" dirty="0"/>
              <a:t>Dataset</a:t>
            </a:r>
          </a:p>
        </p:txBody>
      </p:sp>
      <p:sp>
        <p:nvSpPr>
          <p:cNvPr id="7" name="Content Placeholder 6">
            <a:extLst>
              <a:ext uri="{FF2B5EF4-FFF2-40B4-BE49-F238E27FC236}">
                <a16:creationId xmlns:a16="http://schemas.microsoft.com/office/drawing/2014/main" id="{DED39A3B-2E79-436B-88A8-52BBF6B5F69E}"/>
              </a:ext>
            </a:extLst>
          </p:cNvPr>
          <p:cNvSpPr>
            <a:spLocks noGrp="1"/>
          </p:cNvSpPr>
          <p:nvPr>
            <p:ph idx="1"/>
          </p:nvPr>
        </p:nvSpPr>
        <p:spPr>
          <a:xfrm>
            <a:off x="211495" y="2475750"/>
            <a:ext cx="6128084" cy="3957722"/>
          </a:xfrm>
        </p:spPr>
        <p:txBody>
          <a:bodyPr>
            <a:normAutofit/>
          </a:bodyPr>
          <a:lstStyle/>
          <a:p>
            <a:r>
              <a:rPr lang="en-US" dirty="0"/>
              <a:t>Chat logs from clipped twitch videos</a:t>
            </a:r>
          </a:p>
          <a:p>
            <a:pPr lvl="1"/>
            <a:r>
              <a:rPr lang="en-US" dirty="0"/>
              <a:t>Obtained from “</a:t>
            </a:r>
            <a:r>
              <a:rPr lang="en-US" dirty="0" err="1"/>
              <a:t>TwitchDownloader</a:t>
            </a:r>
            <a:r>
              <a:rPr lang="en-US" dirty="0"/>
              <a:t>” program</a:t>
            </a:r>
          </a:p>
          <a:p>
            <a:pPr lvl="2"/>
            <a:r>
              <a:rPr lang="en-US" dirty="0" err="1"/>
              <a:t>TwitchDownloader</a:t>
            </a:r>
            <a:r>
              <a:rPr lang="en-US" dirty="0"/>
              <a:t>: https://github.com/lay295/TwitchDownloader</a:t>
            </a:r>
          </a:p>
          <a:p>
            <a:r>
              <a:rPr lang="en-US" dirty="0"/>
              <a:t>Characteristics of our dataset include:</a:t>
            </a:r>
          </a:p>
          <a:p>
            <a:pPr lvl="1"/>
            <a:r>
              <a:rPr lang="en-US" dirty="0"/>
              <a:t>Username, timestamp, and message[6,p.1810]</a:t>
            </a:r>
          </a:p>
          <a:p>
            <a:pPr lvl="2"/>
            <a:r>
              <a:rPr lang="en-US" dirty="0"/>
              <a:t>We however only make use of their message/response.</a:t>
            </a:r>
            <a:br>
              <a:rPr lang="en-US" dirty="0"/>
            </a:br>
            <a:br>
              <a:rPr lang="en-US" dirty="0"/>
            </a:br>
            <a:endParaRPr lang="en-US" dirty="0"/>
          </a:p>
        </p:txBody>
      </p:sp>
      <p:pic>
        <p:nvPicPr>
          <p:cNvPr id="8" name="Picture 7">
            <a:extLst>
              <a:ext uri="{FF2B5EF4-FFF2-40B4-BE49-F238E27FC236}">
                <a16:creationId xmlns:a16="http://schemas.microsoft.com/office/drawing/2014/main" id="{7537AA0B-2559-4B0E-A85D-B5ED64EFAC8B}"/>
              </a:ext>
            </a:extLst>
          </p:cNvPr>
          <p:cNvPicPr>
            <a:picLocks noChangeAspect="1"/>
          </p:cNvPicPr>
          <p:nvPr/>
        </p:nvPicPr>
        <p:blipFill>
          <a:blip r:embed="rId2"/>
          <a:stretch>
            <a:fillRect/>
          </a:stretch>
        </p:blipFill>
        <p:spPr>
          <a:xfrm>
            <a:off x="10686496" y="2528854"/>
            <a:ext cx="1294009" cy="3577094"/>
          </a:xfrm>
          <a:prstGeom prst="rect">
            <a:avLst/>
          </a:prstGeom>
        </p:spPr>
      </p:pic>
      <p:pic>
        <p:nvPicPr>
          <p:cNvPr id="9" name="Picture 8">
            <a:extLst>
              <a:ext uri="{FF2B5EF4-FFF2-40B4-BE49-F238E27FC236}">
                <a16:creationId xmlns:a16="http://schemas.microsoft.com/office/drawing/2014/main" id="{3389BEDE-645C-4C69-B2BF-C293BC199B04}"/>
              </a:ext>
            </a:extLst>
          </p:cNvPr>
          <p:cNvPicPr>
            <a:picLocks noChangeAspect="1"/>
          </p:cNvPicPr>
          <p:nvPr/>
        </p:nvPicPr>
        <p:blipFill>
          <a:blip r:embed="rId3"/>
          <a:stretch>
            <a:fillRect/>
          </a:stretch>
        </p:blipFill>
        <p:spPr>
          <a:xfrm>
            <a:off x="6939841" y="4687290"/>
            <a:ext cx="3507666" cy="1960479"/>
          </a:xfrm>
          <a:prstGeom prst="rect">
            <a:avLst/>
          </a:prstGeom>
        </p:spPr>
      </p:pic>
      <p:pic>
        <p:nvPicPr>
          <p:cNvPr id="10" name="Picture 9">
            <a:extLst>
              <a:ext uri="{FF2B5EF4-FFF2-40B4-BE49-F238E27FC236}">
                <a16:creationId xmlns:a16="http://schemas.microsoft.com/office/drawing/2014/main" id="{8CDC5BF7-427B-4386-9A4D-1B672D0D2806}"/>
              </a:ext>
            </a:extLst>
          </p:cNvPr>
          <p:cNvPicPr>
            <a:picLocks noChangeAspect="1"/>
          </p:cNvPicPr>
          <p:nvPr/>
        </p:nvPicPr>
        <p:blipFill>
          <a:blip r:embed="rId4"/>
          <a:stretch>
            <a:fillRect/>
          </a:stretch>
        </p:blipFill>
        <p:spPr>
          <a:xfrm>
            <a:off x="6587850" y="2475750"/>
            <a:ext cx="3979152" cy="2106610"/>
          </a:xfrm>
          <a:prstGeom prst="rect">
            <a:avLst/>
          </a:prstGeom>
        </p:spPr>
      </p:pic>
    </p:spTree>
    <p:extLst>
      <p:ext uri="{BB962C8B-B14F-4D97-AF65-F5344CB8AC3E}">
        <p14:creationId xmlns:p14="http://schemas.microsoft.com/office/powerpoint/2010/main" val="2062391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p:txBody>
          <a:bodyPr/>
          <a:lstStyle/>
          <a:p>
            <a:r>
              <a:rPr lang="en-US" dirty="0"/>
              <a:t>Tools</a:t>
            </a:r>
          </a:p>
        </p:txBody>
      </p:sp>
      <p:sp>
        <p:nvSpPr>
          <p:cNvPr id="7" name="Content Placeholder 6">
            <a:extLst>
              <a:ext uri="{FF2B5EF4-FFF2-40B4-BE49-F238E27FC236}">
                <a16:creationId xmlns:a16="http://schemas.microsoft.com/office/drawing/2014/main" id="{DED39A3B-2E79-436B-88A8-52BBF6B5F69E}"/>
              </a:ext>
            </a:extLst>
          </p:cNvPr>
          <p:cNvSpPr>
            <a:spLocks noGrp="1"/>
          </p:cNvSpPr>
          <p:nvPr>
            <p:ph idx="1"/>
          </p:nvPr>
        </p:nvSpPr>
        <p:spPr>
          <a:xfrm>
            <a:off x="320843" y="2603499"/>
            <a:ext cx="6128084" cy="3957722"/>
          </a:xfrm>
        </p:spPr>
        <p:txBody>
          <a:bodyPr>
            <a:normAutofit fontScale="92500" lnSpcReduction="10000"/>
          </a:bodyPr>
          <a:lstStyle/>
          <a:p>
            <a:r>
              <a:rPr lang="en-US" dirty="0" err="1"/>
              <a:t>TwitchDownloader</a:t>
            </a:r>
            <a:r>
              <a:rPr lang="en-US" dirty="0"/>
              <a:t> </a:t>
            </a:r>
          </a:p>
          <a:p>
            <a:pPr lvl="1"/>
            <a:r>
              <a:rPr lang="en-US" dirty="0"/>
              <a:t>Used to grab clip log </a:t>
            </a:r>
          </a:p>
          <a:p>
            <a:pPr lvl="1"/>
            <a:r>
              <a:rPr lang="en-US" dirty="0" err="1"/>
              <a:t>TwitchDownloader</a:t>
            </a:r>
            <a:r>
              <a:rPr lang="en-US" dirty="0"/>
              <a:t>: </a:t>
            </a:r>
            <a:r>
              <a:rPr lang="en-US" dirty="0">
                <a:hlinkClick r:id="rId2"/>
              </a:rPr>
              <a:t>https://github.com/lay295/TwitchDownloader</a:t>
            </a:r>
            <a:endParaRPr lang="en-US" dirty="0"/>
          </a:p>
          <a:p>
            <a:r>
              <a:rPr lang="en-US" dirty="0"/>
              <a:t>Python packages</a:t>
            </a:r>
          </a:p>
          <a:p>
            <a:pPr lvl="1"/>
            <a:r>
              <a:rPr lang="en-US" dirty="0" err="1"/>
              <a:t>Numpy</a:t>
            </a:r>
            <a:r>
              <a:rPr lang="en-US" dirty="0"/>
              <a:t>: </a:t>
            </a:r>
            <a:r>
              <a:rPr lang="en-US" dirty="0">
                <a:hlinkClick r:id="rId3"/>
              </a:rPr>
              <a:t>https://numpy.org/</a:t>
            </a:r>
            <a:endParaRPr lang="en-US" dirty="0"/>
          </a:p>
          <a:p>
            <a:pPr lvl="1"/>
            <a:r>
              <a:rPr lang="en-US" dirty="0" err="1"/>
              <a:t>Keras</a:t>
            </a:r>
            <a:r>
              <a:rPr lang="en-US" dirty="0"/>
              <a:t>: </a:t>
            </a:r>
            <a:r>
              <a:rPr lang="en-US" dirty="0">
                <a:hlinkClick r:id="rId4"/>
              </a:rPr>
              <a:t>https://keras.io/</a:t>
            </a:r>
            <a:endParaRPr lang="en-US" dirty="0"/>
          </a:p>
          <a:p>
            <a:pPr lvl="1"/>
            <a:r>
              <a:rPr lang="en-US" dirty="0" err="1"/>
              <a:t>Scikit</a:t>
            </a:r>
            <a:r>
              <a:rPr lang="en-US" dirty="0"/>
              <a:t>: </a:t>
            </a:r>
            <a:r>
              <a:rPr lang="en-US" dirty="0">
                <a:hlinkClick r:id="rId5"/>
              </a:rPr>
              <a:t>https://scikit-learn.org/stable/</a:t>
            </a:r>
            <a:endParaRPr lang="en-US" dirty="0"/>
          </a:p>
          <a:p>
            <a:pPr lvl="1"/>
            <a:r>
              <a:rPr lang="en-US" dirty="0" err="1"/>
              <a:t>Tensorflow</a:t>
            </a:r>
            <a:r>
              <a:rPr lang="en-US" dirty="0"/>
              <a:t>: </a:t>
            </a:r>
            <a:r>
              <a:rPr lang="en-US" dirty="0">
                <a:hlinkClick r:id="rId6"/>
              </a:rPr>
              <a:t>https://www.tensorflow.org/</a:t>
            </a:r>
            <a:endParaRPr lang="en-US" dirty="0"/>
          </a:p>
          <a:p>
            <a:r>
              <a:rPr lang="en-US" dirty="0"/>
              <a:t>Premade Neural Network samples</a:t>
            </a:r>
          </a:p>
          <a:p>
            <a:pPr lvl="1"/>
            <a:r>
              <a:rPr lang="en-US" dirty="0">
                <a:hlinkClick r:id="rId7"/>
              </a:rPr>
              <a:t>https://github.com/jonasbostoen/simple-neural-network</a:t>
            </a:r>
            <a:endParaRPr lang="en-US" dirty="0"/>
          </a:p>
          <a:p>
            <a:pPr lvl="1"/>
            <a:r>
              <a:rPr lang="en-US" dirty="0">
                <a:hlinkClick r:id="rId8"/>
              </a:rPr>
              <a:t>https://github.com/jg-fisher/diabetesNeuralNetwork</a:t>
            </a:r>
            <a:endParaRPr lang="en-US" dirty="0"/>
          </a:p>
          <a:p>
            <a:pPr marL="457200" lvl="1" indent="0">
              <a:buNone/>
            </a:pPr>
            <a:endParaRPr lang="en-US" dirty="0"/>
          </a:p>
          <a:p>
            <a:pPr lvl="1"/>
            <a:endParaRPr lang="en-US" dirty="0"/>
          </a:p>
        </p:txBody>
      </p:sp>
      <p:pic>
        <p:nvPicPr>
          <p:cNvPr id="8" name="Picture 7">
            <a:extLst>
              <a:ext uri="{FF2B5EF4-FFF2-40B4-BE49-F238E27FC236}">
                <a16:creationId xmlns:a16="http://schemas.microsoft.com/office/drawing/2014/main" id="{7537AA0B-2559-4B0E-A85D-B5ED64EFAC8B}"/>
              </a:ext>
            </a:extLst>
          </p:cNvPr>
          <p:cNvPicPr>
            <a:picLocks noChangeAspect="1"/>
          </p:cNvPicPr>
          <p:nvPr/>
        </p:nvPicPr>
        <p:blipFill>
          <a:blip r:embed="rId9"/>
          <a:stretch>
            <a:fillRect/>
          </a:stretch>
        </p:blipFill>
        <p:spPr>
          <a:xfrm>
            <a:off x="10686496" y="2528854"/>
            <a:ext cx="1294009" cy="3577094"/>
          </a:xfrm>
          <a:prstGeom prst="rect">
            <a:avLst/>
          </a:prstGeom>
        </p:spPr>
      </p:pic>
      <p:pic>
        <p:nvPicPr>
          <p:cNvPr id="9" name="Picture 8">
            <a:extLst>
              <a:ext uri="{FF2B5EF4-FFF2-40B4-BE49-F238E27FC236}">
                <a16:creationId xmlns:a16="http://schemas.microsoft.com/office/drawing/2014/main" id="{3389BEDE-645C-4C69-B2BF-C293BC199B04}"/>
              </a:ext>
            </a:extLst>
          </p:cNvPr>
          <p:cNvPicPr>
            <a:picLocks noChangeAspect="1"/>
          </p:cNvPicPr>
          <p:nvPr/>
        </p:nvPicPr>
        <p:blipFill>
          <a:blip r:embed="rId10"/>
          <a:stretch>
            <a:fillRect/>
          </a:stretch>
        </p:blipFill>
        <p:spPr>
          <a:xfrm>
            <a:off x="6939841" y="4687290"/>
            <a:ext cx="3507666" cy="1960479"/>
          </a:xfrm>
          <a:prstGeom prst="rect">
            <a:avLst/>
          </a:prstGeom>
        </p:spPr>
      </p:pic>
      <p:pic>
        <p:nvPicPr>
          <p:cNvPr id="10" name="Picture 9">
            <a:extLst>
              <a:ext uri="{FF2B5EF4-FFF2-40B4-BE49-F238E27FC236}">
                <a16:creationId xmlns:a16="http://schemas.microsoft.com/office/drawing/2014/main" id="{8CDC5BF7-427B-4386-9A4D-1B672D0D2806}"/>
              </a:ext>
            </a:extLst>
          </p:cNvPr>
          <p:cNvPicPr>
            <a:picLocks noChangeAspect="1"/>
          </p:cNvPicPr>
          <p:nvPr/>
        </p:nvPicPr>
        <p:blipFill>
          <a:blip r:embed="rId11"/>
          <a:stretch>
            <a:fillRect/>
          </a:stretch>
        </p:blipFill>
        <p:spPr>
          <a:xfrm>
            <a:off x="6587850" y="2475750"/>
            <a:ext cx="3979152" cy="2106610"/>
          </a:xfrm>
          <a:prstGeom prst="rect">
            <a:avLst/>
          </a:prstGeom>
        </p:spPr>
      </p:pic>
    </p:spTree>
    <p:extLst>
      <p:ext uri="{BB962C8B-B14F-4D97-AF65-F5344CB8AC3E}">
        <p14:creationId xmlns:p14="http://schemas.microsoft.com/office/powerpoint/2010/main" val="2418245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0111-EFF7-40D0-97E5-A0C3520CD973}"/>
              </a:ext>
            </a:extLst>
          </p:cNvPr>
          <p:cNvSpPr>
            <a:spLocks noGrp="1"/>
          </p:cNvSpPr>
          <p:nvPr>
            <p:ph type="title"/>
          </p:nvPr>
        </p:nvSpPr>
        <p:spPr/>
        <p:txBody>
          <a:bodyPr/>
          <a:lstStyle/>
          <a:p>
            <a:r>
              <a:rPr lang="en-US" dirty="0"/>
              <a:t>Example Result</a:t>
            </a:r>
          </a:p>
        </p:txBody>
      </p:sp>
      <p:sp>
        <p:nvSpPr>
          <p:cNvPr id="4" name="Text Placeholder 3">
            <a:extLst>
              <a:ext uri="{FF2B5EF4-FFF2-40B4-BE49-F238E27FC236}">
                <a16:creationId xmlns:a16="http://schemas.microsoft.com/office/drawing/2014/main" id="{0B686501-2F6B-4C69-805A-5AC982062743}"/>
              </a:ext>
            </a:extLst>
          </p:cNvPr>
          <p:cNvSpPr>
            <a:spLocks noGrp="1"/>
          </p:cNvSpPr>
          <p:nvPr>
            <p:ph type="body" sz="half" idx="2"/>
          </p:nvPr>
        </p:nvSpPr>
        <p:spPr/>
        <p:txBody>
          <a:bodyPr/>
          <a:lstStyle/>
          <a:p>
            <a:r>
              <a:rPr lang="en-US" dirty="0"/>
              <a:t>More training = greater accuracy</a:t>
            </a:r>
          </a:p>
        </p:txBody>
      </p:sp>
      <p:sp>
        <p:nvSpPr>
          <p:cNvPr id="7" name="Picture Placeholder 6">
            <a:extLst>
              <a:ext uri="{FF2B5EF4-FFF2-40B4-BE49-F238E27FC236}">
                <a16:creationId xmlns:a16="http://schemas.microsoft.com/office/drawing/2014/main" id="{A8A78E4F-F122-4052-9A00-14134427D11E}"/>
              </a:ext>
            </a:extLst>
          </p:cNvPr>
          <p:cNvSpPr>
            <a:spLocks noGrp="1"/>
          </p:cNvSpPr>
          <p:nvPr>
            <p:ph type="pic" idx="1"/>
          </p:nvPr>
        </p:nvSpPr>
        <p:spPr/>
      </p:sp>
      <p:pic>
        <p:nvPicPr>
          <p:cNvPr id="8" name="Picture Placeholder 18">
            <a:extLst>
              <a:ext uri="{FF2B5EF4-FFF2-40B4-BE49-F238E27FC236}">
                <a16:creationId xmlns:a16="http://schemas.microsoft.com/office/drawing/2014/main" id="{A5D5CC64-1B09-4EDC-84DE-5D43F032FDCE}"/>
              </a:ext>
            </a:extLst>
          </p:cNvPr>
          <p:cNvPicPr>
            <a:picLocks noChangeAspect="1"/>
          </p:cNvPicPr>
          <p:nvPr/>
        </p:nvPicPr>
        <p:blipFill>
          <a:blip r:embed="rId2"/>
          <a:srcRect t="25137" b="25137"/>
          <a:stretch>
            <a:fillRect/>
          </a:stretch>
        </p:blipFill>
        <p:spPr>
          <a:xfrm>
            <a:off x="6355609" y="161284"/>
            <a:ext cx="5392915" cy="2095289"/>
          </a:xfrm>
          <a:prstGeom prst="rect">
            <a:avLst/>
          </a:prstGeom>
          <a:effectLst>
            <a:outerShdw blurRad="50800" dist="50800" dir="5400000" algn="tl" rotWithShape="0">
              <a:srgbClr val="000000">
                <a:alpha val="43000"/>
              </a:srgbClr>
            </a:outerShdw>
          </a:effectLst>
        </p:spPr>
      </p:pic>
      <p:pic>
        <p:nvPicPr>
          <p:cNvPr id="9" name="Picture Placeholder 3">
            <a:extLst>
              <a:ext uri="{FF2B5EF4-FFF2-40B4-BE49-F238E27FC236}">
                <a16:creationId xmlns:a16="http://schemas.microsoft.com/office/drawing/2014/main" id="{6F4C2D9E-7A7B-4D46-AEAF-B07C5CD72499}"/>
              </a:ext>
            </a:extLst>
          </p:cNvPr>
          <p:cNvPicPr>
            <a:picLocks noChangeAspect="1"/>
          </p:cNvPicPr>
          <p:nvPr/>
        </p:nvPicPr>
        <p:blipFill>
          <a:blip r:embed="rId3"/>
          <a:srcRect t="25137" b="25137"/>
          <a:stretch>
            <a:fillRect/>
          </a:stretch>
        </p:blipFill>
        <p:spPr>
          <a:xfrm>
            <a:off x="6355608" y="2381355"/>
            <a:ext cx="5392914" cy="2095289"/>
          </a:xfrm>
          <a:prstGeom prst="rect">
            <a:avLst/>
          </a:prstGeom>
          <a:effectLst>
            <a:outerShdw blurRad="50800" dist="50800" dir="5400000" algn="tl" rotWithShape="0">
              <a:srgbClr val="000000">
                <a:alpha val="43000"/>
              </a:srgbClr>
            </a:outerShdw>
          </a:effectLst>
        </p:spPr>
      </p:pic>
      <p:pic>
        <p:nvPicPr>
          <p:cNvPr id="10" name="Picture Placeholder 9">
            <a:extLst>
              <a:ext uri="{FF2B5EF4-FFF2-40B4-BE49-F238E27FC236}">
                <a16:creationId xmlns:a16="http://schemas.microsoft.com/office/drawing/2014/main" id="{41EF5519-A2C4-4581-8B82-CCE42936E011}"/>
              </a:ext>
            </a:extLst>
          </p:cNvPr>
          <p:cNvPicPr>
            <a:picLocks noChangeAspect="1"/>
          </p:cNvPicPr>
          <p:nvPr/>
        </p:nvPicPr>
        <p:blipFill>
          <a:blip r:embed="rId4"/>
          <a:srcRect t="25137" b="25137"/>
          <a:stretch>
            <a:fillRect/>
          </a:stretch>
        </p:blipFill>
        <p:spPr>
          <a:xfrm>
            <a:off x="6355606" y="4601426"/>
            <a:ext cx="5392916" cy="2095290"/>
          </a:xfrm>
          <a:prstGeom prst="rect">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339798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p:txBody>
          <a:bodyPr/>
          <a:lstStyle/>
          <a:p>
            <a:r>
              <a:rPr lang="en-US" dirty="0"/>
              <a:t>Our Results </a:t>
            </a:r>
          </a:p>
        </p:txBody>
      </p:sp>
      <p:sp>
        <p:nvSpPr>
          <p:cNvPr id="7" name="Content Placeholder 6">
            <a:extLst>
              <a:ext uri="{FF2B5EF4-FFF2-40B4-BE49-F238E27FC236}">
                <a16:creationId xmlns:a16="http://schemas.microsoft.com/office/drawing/2014/main" id="{DED39A3B-2E79-436B-88A8-52BBF6B5F69E}"/>
              </a:ext>
            </a:extLst>
          </p:cNvPr>
          <p:cNvSpPr>
            <a:spLocks noGrp="1"/>
          </p:cNvSpPr>
          <p:nvPr>
            <p:ph idx="1"/>
          </p:nvPr>
        </p:nvSpPr>
        <p:spPr>
          <a:xfrm>
            <a:off x="3031958" y="2603499"/>
            <a:ext cx="6128084" cy="3957722"/>
          </a:xfrm>
        </p:spPr>
        <p:txBody>
          <a:bodyPr>
            <a:normAutofit fontScale="92500" lnSpcReduction="20000"/>
          </a:bodyPr>
          <a:lstStyle/>
          <a:p>
            <a:pPr lvl="1"/>
            <a:endParaRPr lang="en-US" dirty="0"/>
          </a:p>
          <a:p>
            <a:pPr lvl="1"/>
            <a:r>
              <a:rPr lang="en-US" dirty="0"/>
              <a:t>Issues:</a:t>
            </a:r>
          </a:p>
          <a:p>
            <a:pPr lvl="2"/>
            <a:r>
              <a:rPr lang="en-US" dirty="0"/>
              <a:t>Twitch network technology:</a:t>
            </a:r>
          </a:p>
          <a:p>
            <a:pPr lvl="3"/>
            <a:r>
              <a:rPr lang="en-US" dirty="0"/>
              <a:t>Stream latency delay can potentially effect clip’s chat [7, p. 1184 ]	</a:t>
            </a:r>
          </a:p>
          <a:p>
            <a:pPr lvl="2"/>
            <a:r>
              <a:rPr lang="en-US" dirty="0"/>
              <a:t>Accuracy because of dependency:</a:t>
            </a:r>
          </a:p>
          <a:p>
            <a:pPr lvl="3"/>
            <a:r>
              <a:rPr lang="en-US" dirty="0"/>
              <a:t>Amount of training for neural network</a:t>
            </a:r>
          </a:p>
          <a:p>
            <a:pPr lvl="3"/>
            <a:r>
              <a:rPr lang="en-US" dirty="0"/>
              <a:t>Relies on user to type certain keywords</a:t>
            </a:r>
          </a:p>
          <a:p>
            <a:pPr lvl="1"/>
            <a:r>
              <a:rPr lang="en-US" dirty="0"/>
              <a:t>No typical/conventional “dataset” that we could find for our application since our approach is new, so we picked 30 random twitch clip chat logs from different users to run on a neural network.</a:t>
            </a:r>
          </a:p>
          <a:p>
            <a:pPr lvl="1"/>
            <a:r>
              <a:rPr lang="en-US" dirty="0"/>
              <a:t>Neural network model to reduce errors through training(back propagation)</a:t>
            </a:r>
          </a:p>
          <a:p>
            <a:pPr lvl="2"/>
            <a:r>
              <a:rPr lang="en-US" dirty="0"/>
              <a:t>The more training -&gt; lesser the errors</a:t>
            </a:r>
          </a:p>
          <a:p>
            <a:pPr marL="914400" lvl="2" indent="0">
              <a:buNone/>
            </a:pPr>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79287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p:txBody>
          <a:bodyPr/>
          <a:lstStyle/>
          <a:p>
            <a:r>
              <a:rPr lang="en-US" dirty="0"/>
              <a:t>Results</a:t>
            </a:r>
          </a:p>
        </p:txBody>
      </p:sp>
      <p:sp>
        <p:nvSpPr>
          <p:cNvPr id="8" name="Text Placeholder 7">
            <a:extLst>
              <a:ext uri="{FF2B5EF4-FFF2-40B4-BE49-F238E27FC236}">
                <a16:creationId xmlns:a16="http://schemas.microsoft.com/office/drawing/2014/main" id="{B4B8273C-EAB4-458B-AD6B-4B9D6F667A0E}"/>
              </a:ext>
            </a:extLst>
          </p:cNvPr>
          <p:cNvSpPr>
            <a:spLocks noGrp="1"/>
          </p:cNvSpPr>
          <p:nvPr>
            <p:ph type="body" sz="half" idx="2"/>
          </p:nvPr>
        </p:nvSpPr>
        <p:spPr/>
        <p:txBody>
          <a:bodyPr/>
          <a:lstStyle/>
          <a:p>
            <a:endParaRPr lang="en-US"/>
          </a:p>
        </p:txBody>
      </p:sp>
      <p:pic>
        <p:nvPicPr>
          <p:cNvPr id="14" name="Picture Placeholder 13">
            <a:extLst>
              <a:ext uri="{FF2B5EF4-FFF2-40B4-BE49-F238E27FC236}">
                <a16:creationId xmlns:a16="http://schemas.microsoft.com/office/drawing/2014/main" id="{9F211B48-3B1F-42E2-A2B0-0462E735F59C}"/>
              </a:ext>
            </a:extLst>
          </p:cNvPr>
          <p:cNvPicPr>
            <a:picLocks noGrp="1" noChangeAspect="1"/>
          </p:cNvPicPr>
          <p:nvPr>
            <p:ph type="pic" idx="1"/>
          </p:nvPr>
        </p:nvPicPr>
        <p:blipFill>
          <a:blip r:embed="rId2"/>
          <a:srcRect t="25137" b="25137"/>
          <a:stretch>
            <a:fillRect/>
          </a:stretch>
        </p:blipFill>
        <p:spPr>
          <a:prstGeom prst="rect">
            <a:avLst/>
          </a:prstGeom>
        </p:spPr>
      </p:pic>
    </p:spTree>
    <p:extLst>
      <p:ext uri="{BB962C8B-B14F-4D97-AF65-F5344CB8AC3E}">
        <p14:creationId xmlns:p14="http://schemas.microsoft.com/office/powerpoint/2010/main" val="1212212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F52769F-F9D1-42BD-9F59-F84189A1A22D}"/>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736" r="4448" b="-1"/>
          <a:stretch/>
        </p:blipFill>
        <p:spPr bwMode="auto">
          <a:xfrm>
            <a:off x="474132" y="444500"/>
            <a:ext cx="11243735" cy="593936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4D9D7FA3-6C3E-40C7-9E33-E20939CE6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CA953529-7FAF-4BB2-ACBE-17B33E79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43000" y="1295400"/>
            <a:ext cx="998220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a:xfrm>
            <a:off x="1295400" y="1447801"/>
            <a:ext cx="8620967" cy="855132"/>
          </a:xfrm>
        </p:spPr>
        <p:txBody>
          <a:bodyPr>
            <a:normAutofit/>
          </a:bodyPr>
          <a:lstStyle/>
          <a:p>
            <a:r>
              <a:rPr lang="en-US" dirty="0"/>
              <a:t>Contribution</a:t>
            </a:r>
          </a:p>
        </p:txBody>
      </p:sp>
      <p:sp>
        <p:nvSpPr>
          <p:cNvPr id="7" name="Content Placeholder 6">
            <a:extLst>
              <a:ext uri="{FF2B5EF4-FFF2-40B4-BE49-F238E27FC236}">
                <a16:creationId xmlns:a16="http://schemas.microsoft.com/office/drawing/2014/main" id="{DED39A3B-2E79-436B-88A8-52BBF6B5F69E}"/>
              </a:ext>
            </a:extLst>
          </p:cNvPr>
          <p:cNvSpPr>
            <a:spLocks noGrp="1"/>
          </p:cNvSpPr>
          <p:nvPr>
            <p:ph idx="1"/>
          </p:nvPr>
        </p:nvSpPr>
        <p:spPr>
          <a:xfrm>
            <a:off x="1727200" y="2446868"/>
            <a:ext cx="8254999" cy="2971800"/>
          </a:xfrm>
        </p:spPr>
        <p:txBody>
          <a:bodyPr anchor="t">
            <a:normAutofit/>
          </a:bodyPr>
          <a:lstStyle/>
          <a:p>
            <a:r>
              <a:rPr lang="en-US" sz="1600" dirty="0">
                <a:solidFill>
                  <a:schemeClr val="bg1"/>
                </a:solidFill>
              </a:rPr>
              <a:t>A potential contribution would be towards implementation on remote learning. With a majority of schools/classes being taught online the use of neural networks could benefit.</a:t>
            </a:r>
          </a:p>
          <a:p>
            <a:r>
              <a:rPr lang="en-US" sz="1600" dirty="0">
                <a:solidFill>
                  <a:schemeClr val="bg1"/>
                </a:solidFill>
              </a:rPr>
              <a:t>In this scenario, neural networks can be used as a tool for prediction in multiple ways such as:</a:t>
            </a:r>
          </a:p>
          <a:p>
            <a:pPr lvl="1"/>
            <a:r>
              <a:rPr lang="en-US" sz="1200" dirty="0">
                <a:solidFill>
                  <a:schemeClr val="bg1"/>
                </a:solidFill>
              </a:rPr>
              <a:t>Highlighting important topics that are covered during instructional learning and meetings.</a:t>
            </a:r>
          </a:p>
          <a:p>
            <a:pPr lvl="1"/>
            <a:endParaRPr lang="en-US" sz="1200" dirty="0">
              <a:solidFill>
                <a:schemeClr val="bg1"/>
              </a:solidFill>
            </a:endParaRPr>
          </a:p>
          <a:p>
            <a:pPr lvl="1"/>
            <a:endParaRPr lang="en-US" sz="8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349250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06E96C53-1010-48EB-8728-70CB58236E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4" name="Rectangle 73">
              <a:extLst>
                <a:ext uri="{FF2B5EF4-FFF2-40B4-BE49-F238E27FC236}">
                  <a16:creationId xmlns:a16="http://schemas.microsoft.com/office/drawing/2014/main" id="{5EE899E0-D27A-454B-8E91-14A292422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Oval 74">
              <a:extLst>
                <a:ext uri="{FF2B5EF4-FFF2-40B4-BE49-F238E27FC236}">
                  <a16:creationId xmlns:a16="http://schemas.microsoft.com/office/drawing/2014/main" id="{4EDF8A7C-C5E2-42D4-884A-EC7DE68E7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80ADD528-121C-4D05-B77B-54B31D7BA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7CF2869-5CDD-4AD2-8AC0-4AE179D39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0FD2D0A6-D3D4-4573-AD6B-2B5DBFF0C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39749B2A-2C8D-45C7-A857-30307A089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FEC28B8C-B40C-4618-823B-C6D730FE8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 name="Title 4">
            <a:extLst>
              <a:ext uri="{FF2B5EF4-FFF2-40B4-BE49-F238E27FC236}">
                <a16:creationId xmlns:a16="http://schemas.microsoft.com/office/drawing/2014/main" id="{616B5BDF-0B1C-49BD-A4B9-48AF2C728DAE}"/>
              </a:ext>
            </a:extLst>
          </p:cNvPr>
          <p:cNvSpPr>
            <a:spLocks noGrp="1"/>
          </p:cNvSpPr>
          <p:nvPr>
            <p:ph type="title"/>
          </p:nvPr>
        </p:nvSpPr>
        <p:spPr>
          <a:xfrm>
            <a:off x="639098" y="629265"/>
            <a:ext cx="5132438" cy="1622322"/>
          </a:xfrm>
        </p:spPr>
        <p:txBody>
          <a:bodyPr>
            <a:normAutofit/>
          </a:bodyPr>
          <a:lstStyle/>
          <a:p>
            <a:r>
              <a:rPr lang="en-US" dirty="0"/>
              <a:t>Comparisons and conclusions</a:t>
            </a:r>
          </a:p>
        </p:txBody>
      </p:sp>
      <p:sp>
        <p:nvSpPr>
          <p:cNvPr id="3078" name="Content Placeholder 3077">
            <a:extLst>
              <a:ext uri="{FF2B5EF4-FFF2-40B4-BE49-F238E27FC236}">
                <a16:creationId xmlns:a16="http://schemas.microsoft.com/office/drawing/2014/main" id="{5B66A378-9C95-4C70-A189-B5771B427A4E}"/>
              </a:ext>
            </a:extLst>
          </p:cNvPr>
          <p:cNvSpPr>
            <a:spLocks noGrp="1"/>
          </p:cNvSpPr>
          <p:nvPr>
            <p:ph idx="1"/>
          </p:nvPr>
        </p:nvSpPr>
        <p:spPr>
          <a:xfrm>
            <a:off x="639098" y="2418735"/>
            <a:ext cx="5132439" cy="3811742"/>
          </a:xfrm>
        </p:spPr>
        <p:txBody>
          <a:bodyPr anchor="ctr">
            <a:normAutofit/>
          </a:bodyPr>
          <a:lstStyle/>
          <a:p>
            <a:r>
              <a:rPr lang="en-US" dirty="0">
                <a:solidFill>
                  <a:schemeClr val="bg1"/>
                </a:solidFill>
              </a:rPr>
              <a:t>Many types of Neural Networks available</a:t>
            </a:r>
          </a:p>
          <a:p>
            <a:r>
              <a:rPr lang="en-US" dirty="0">
                <a:solidFill>
                  <a:schemeClr val="bg1"/>
                </a:solidFill>
              </a:rPr>
              <a:t>Each Pros and cons </a:t>
            </a:r>
          </a:p>
          <a:p>
            <a:r>
              <a:rPr lang="en-US" dirty="0">
                <a:solidFill>
                  <a:schemeClr val="bg1"/>
                </a:solidFill>
              </a:rPr>
              <a:t>Example:</a:t>
            </a:r>
          </a:p>
          <a:p>
            <a:pPr lvl="1"/>
            <a:r>
              <a:rPr lang="en-US" dirty="0">
                <a:solidFill>
                  <a:schemeClr val="bg1"/>
                </a:solidFill>
              </a:rPr>
              <a:t>Universal Language Model Fine-tuning (</a:t>
            </a:r>
            <a:r>
              <a:rPr lang="en-US" dirty="0" err="1">
                <a:solidFill>
                  <a:schemeClr val="bg1"/>
                </a:solidFill>
              </a:rPr>
              <a:t>ULMFiT</a:t>
            </a:r>
            <a:r>
              <a:rPr lang="en-US" dirty="0">
                <a:solidFill>
                  <a:schemeClr val="bg1"/>
                </a:solidFill>
              </a:rPr>
              <a:t>) model outperforming two other Deep Neural Networks in detection of hate words on Twitter.[8]</a:t>
            </a:r>
          </a:p>
        </p:txBody>
      </p:sp>
      <p:sp>
        <p:nvSpPr>
          <p:cNvPr id="82" name="Rectangle 81">
            <a:extLst>
              <a:ext uri="{FF2B5EF4-FFF2-40B4-BE49-F238E27FC236}">
                <a16:creationId xmlns:a16="http://schemas.microsoft.com/office/drawing/2014/main" id="{10CC18C0-9A66-45AE-B534-B8D29AFEA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076" name="Picture 4" descr="Types of Neural Networks Source - Medium.com">
            <a:extLst>
              <a:ext uri="{FF2B5EF4-FFF2-40B4-BE49-F238E27FC236}">
                <a16:creationId xmlns:a16="http://schemas.microsoft.com/office/drawing/2014/main" id="{6BCA3837-B428-4AC0-9649-BDA2F558B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168" y="42618"/>
            <a:ext cx="531592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707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28" name="Rectangle 27">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Oval 28">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6"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7"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48ED3F3-0EC1-6446-A55D-4AA7A46E5E14}"/>
              </a:ext>
            </a:extLst>
          </p:cNvPr>
          <p:cNvSpPr>
            <a:spLocks noGrp="1"/>
          </p:cNvSpPr>
          <p:nvPr>
            <p:ph type="title"/>
          </p:nvPr>
        </p:nvSpPr>
        <p:spPr>
          <a:xfrm>
            <a:off x="1154955" y="973668"/>
            <a:ext cx="3133726" cy="1020232"/>
          </a:xfrm>
        </p:spPr>
        <p:txBody>
          <a:bodyPr>
            <a:normAutofit/>
          </a:bodyPr>
          <a:lstStyle/>
          <a:p>
            <a:pPr>
              <a:lnSpc>
                <a:spcPct val="90000"/>
              </a:lnSpc>
            </a:pPr>
            <a:r>
              <a:rPr lang="en-US" sz="2800" b="1"/>
              <a:t>What is a Neural Network?</a:t>
            </a:r>
            <a:endParaRPr lang="en-US" sz="2800"/>
          </a:p>
        </p:txBody>
      </p:sp>
      <p:sp>
        <p:nvSpPr>
          <p:cNvPr id="22" name="Content Placeholder 21">
            <a:extLst>
              <a:ext uri="{FF2B5EF4-FFF2-40B4-BE49-F238E27FC236}">
                <a16:creationId xmlns:a16="http://schemas.microsoft.com/office/drawing/2014/main" id="{A8F81573-1C4F-4D67-89AD-774B87C43C35}"/>
              </a:ext>
            </a:extLst>
          </p:cNvPr>
          <p:cNvSpPr>
            <a:spLocks noGrp="1"/>
          </p:cNvSpPr>
          <p:nvPr>
            <p:ph idx="1"/>
          </p:nvPr>
        </p:nvSpPr>
        <p:spPr>
          <a:xfrm>
            <a:off x="1154955" y="2120900"/>
            <a:ext cx="3133726" cy="3898900"/>
          </a:xfrm>
        </p:spPr>
        <p:txBody>
          <a:bodyPr>
            <a:normAutofit fontScale="92500" lnSpcReduction="10000"/>
          </a:bodyPr>
          <a:lstStyle/>
          <a:p>
            <a:r>
              <a:rPr lang="en-US" b="1" dirty="0">
                <a:solidFill>
                  <a:schemeClr val="bg1"/>
                </a:solidFill>
              </a:rPr>
              <a:t>Neural Networks </a:t>
            </a:r>
            <a:r>
              <a:rPr lang="en-US" dirty="0">
                <a:solidFill>
                  <a:schemeClr val="bg1"/>
                </a:solidFill>
              </a:rPr>
              <a:t>are sets of algorithms intended to recognize patterns and interpret data through a continuous learning process of clustering and labeling [1].</a:t>
            </a:r>
          </a:p>
          <a:p>
            <a:r>
              <a:rPr lang="en-US" dirty="0">
                <a:solidFill>
                  <a:schemeClr val="bg1"/>
                </a:solidFill>
              </a:rPr>
              <a:t>Characteristics:</a:t>
            </a:r>
          </a:p>
          <a:p>
            <a:pPr lvl="1"/>
            <a:r>
              <a:rPr lang="en-US" dirty="0">
                <a:solidFill>
                  <a:schemeClr val="bg1"/>
                </a:solidFill>
              </a:rPr>
              <a:t>1) Learning by example </a:t>
            </a:r>
            <a:br>
              <a:rPr lang="en-US" dirty="0">
                <a:solidFill>
                  <a:schemeClr val="bg1"/>
                </a:solidFill>
              </a:rPr>
            </a:br>
            <a:r>
              <a:rPr lang="en-US" dirty="0">
                <a:solidFill>
                  <a:schemeClr val="bg1"/>
                </a:solidFill>
              </a:rPr>
              <a:t>2) Distributed associative memory </a:t>
            </a:r>
            <a:br>
              <a:rPr lang="en-US" dirty="0">
                <a:solidFill>
                  <a:schemeClr val="bg1"/>
                </a:solidFill>
              </a:rPr>
            </a:br>
            <a:r>
              <a:rPr lang="en-US" dirty="0">
                <a:solidFill>
                  <a:schemeClr val="bg1"/>
                </a:solidFill>
              </a:rPr>
              <a:t>3) Fault tolerance </a:t>
            </a:r>
            <a:br>
              <a:rPr lang="en-US" dirty="0">
                <a:solidFill>
                  <a:schemeClr val="bg1"/>
                </a:solidFill>
              </a:rPr>
            </a:br>
            <a:r>
              <a:rPr lang="en-US" dirty="0">
                <a:solidFill>
                  <a:schemeClr val="bg1"/>
                </a:solidFill>
              </a:rPr>
              <a:t>4) Pattern recognition [2,p.34]</a:t>
            </a:r>
          </a:p>
        </p:txBody>
      </p:sp>
      <p:pic>
        <p:nvPicPr>
          <p:cNvPr id="5" name="Content Placeholder 4">
            <a:extLst>
              <a:ext uri="{FF2B5EF4-FFF2-40B4-BE49-F238E27FC236}">
                <a16:creationId xmlns:a16="http://schemas.microsoft.com/office/drawing/2014/main" id="{9BB3BA6A-47B8-3146-83EE-B8F4AE14B92D}"/>
              </a:ext>
            </a:extLst>
          </p:cNvPr>
          <p:cNvPicPr>
            <a:picLocks noChangeAspect="1"/>
          </p:cNvPicPr>
          <p:nvPr/>
        </p:nvPicPr>
        <p:blipFill rotWithShape="1">
          <a:blip r:embed="rId4"/>
          <a:srcRect r="1151" b="1"/>
          <a:stretch/>
        </p:blipFill>
        <p:spPr>
          <a:xfrm>
            <a:off x="5795313" y="803751"/>
            <a:ext cx="5190120" cy="5250498"/>
          </a:xfrm>
          <a:prstGeom prst="rect">
            <a:avLst/>
          </a:prstGeom>
        </p:spPr>
      </p:pic>
      <p:sp>
        <p:nvSpPr>
          <p:cNvPr id="39" name="Rectangle 38">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58911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190D-271B-4FE9-8224-104134AEE9EF}"/>
              </a:ext>
            </a:extLst>
          </p:cNvPr>
          <p:cNvSpPr>
            <a:spLocks noGrp="1"/>
          </p:cNvSpPr>
          <p:nvPr>
            <p:ph type="title"/>
          </p:nvPr>
        </p:nvSpPr>
        <p:spPr/>
        <p:txBody>
          <a:bodyPr>
            <a:normAutofit fontScale="90000"/>
          </a:bodyPr>
          <a:lstStyle/>
          <a:p>
            <a:r>
              <a:rPr lang="en-US" dirty="0"/>
              <a:t>Feed Forward (FF) Neural Network [9]</a:t>
            </a:r>
          </a:p>
        </p:txBody>
      </p:sp>
      <p:pic>
        <p:nvPicPr>
          <p:cNvPr id="6148" name="Picture 4" descr="Image for post">
            <a:extLst>
              <a:ext uri="{FF2B5EF4-FFF2-40B4-BE49-F238E27FC236}">
                <a16:creationId xmlns:a16="http://schemas.microsoft.com/office/drawing/2014/main" id="{F66DA515-78BA-40CA-9636-7853C8B84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627" y="1390650"/>
            <a:ext cx="5372100" cy="40767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3077">
            <a:extLst>
              <a:ext uri="{FF2B5EF4-FFF2-40B4-BE49-F238E27FC236}">
                <a16:creationId xmlns:a16="http://schemas.microsoft.com/office/drawing/2014/main" id="{A0025EA4-7691-4769-A129-9811ADE1199E}"/>
              </a:ext>
            </a:extLst>
          </p:cNvPr>
          <p:cNvSpPr txBox="1">
            <a:spLocks/>
          </p:cNvSpPr>
          <p:nvPr/>
        </p:nvSpPr>
        <p:spPr>
          <a:xfrm>
            <a:off x="639099" y="3428999"/>
            <a:ext cx="4954276" cy="2801477"/>
          </a:xfrm>
          <a:prstGeom prst="roundRect">
            <a:avLst>
              <a:gd name="adj" fmla="val 1858"/>
            </a:avLst>
          </a:prstGeom>
          <a:effectLst>
            <a:outerShdw blurRad="50800" dist="50800" dir="5400000" algn="tl" rotWithShape="0">
              <a:srgbClr val="000000">
                <a:alpha val="43000"/>
              </a:srgbClr>
            </a:outerShdw>
          </a:effectLst>
        </p:spPr>
        <p:txBody>
          <a:bodyPr vert="horz" lIns="91440" tIns="45720" rIns="91440" bIns="45720" rtlCol="0" anchor="ctr">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9pPr>
          </a:lstStyle>
          <a:p>
            <a:pPr marL="342900" indent="-342900">
              <a:buFont typeface="+mj-lt"/>
              <a:buAutoNum type="arabicPeriod"/>
            </a:pPr>
            <a:r>
              <a:rPr lang="en-US" dirty="0">
                <a:solidFill>
                  <a:schemeClr val="bg1"/>
                </a:solidFill>
              </a:rPr>
              <a:t>All nodes are fully connected</a:t>
            </a:r>
          </a:p>
          <a:p>
            <a:pPr marL="342900" indent="-342900">
              <a:buFont typeface="+mj-lt"/>
              <a:buAutoNum type="arabicPeriod"/>
            </a:pPr>
            <a:r>
              <a:rPr lang="en-US" dirty="0">
                <a:solidFill>
                  <a:schemeClr val="bg1"/>
                </a:solidFill>
              </a:rPr>
              <a:t>Activation flows from input layer to output, without back loops</a:t>
            </a:r>
          </a:p>
          <a:p>
            <a:pPr marL="342900" indent="-342900">
              <a:buFont typeface="+mj-lt"/>
              <a:buAutoNum type="arabicPeriod"/>
            </a:pPr>
            <a:r>
              <a:rPr lang="en-US" dirty="0">
                <a:solidFill>
                  <a:schemeClr val="bg1"/>
                </a:solidFill>
              </a:rPr>
              <a:t>There is one layer between input and output (hidden layer)</a:t>
            </a:r>
          </a:p>
        </p:txBody>
      </p:sp>
    </p:spTree>
    <p:extLst>
      <p:ext uri="{BB962C8B-B14F-4D97-AF65-F5344CB8AC3E}">
        <p14:creationId xmlns:p14="http://schemas.microsoft.com/office/powerpoint/2010/main" val="1338973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190D-271B-4FE9-8224-104134AEE9EF}"/>
              </a:ext>
            </a:extLst>
          </p:cNvPr>
          <p:cNvSpPr>
            <a:spLocks noGrp="1"/>
          </p:cNvSpPr>
          <p:nvPr>
            <p:ph type="title"/>
          </p:nvPr>
        </p:nvSpPr>
        <p:spPr/>
        <p:txBody>
          <a:bodyPr>
            <a:normAutofit fontScale="90000"/>
          </a:bodyPr>
          <a:lstStyle/>
          <a:p>
            <a:r>
              <a:rPr lang="en-US" dirty="0"/>
              <a:t>Deep Feed Forward (DFF) Neural Network</a:t>
            </a:r>
          </a:p>
        </p:txBody>
      </p:sp>
      <p:pic>
        <p:nvPicPr>
          <p:cNvPr id="4100" name="Picture 4" descr="Image for post">
            <a:extLst>
              <a:ext uri="{FF2B5EF4-FFF2-40B4-BE49-F238E27FC236}">
                <a16:creationId xmlns:a16="http://schemas.microsoft.com/office/drawing/2014/main" id="{7C91A012-225D-4BA7-B3F3-A680D03A6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40044"/>
            <a:ext cx="5872806" cy="573215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3077">
            <a:extLst>
              <a:ext uri="{FF2B5EF4-FFF2-40B4-BE49-F238E27FC236}">
                <a16:creationId xmlns:a16="http://schemas.microsoft.com/office/drawing/2014/main" id="{0FC2CE5D-EEE0-4D35-87BF-138C5385CC74}"/>
              </a:ext>
            </a:extLst>
          </p:cNvPr>
          <p:cNvSpPr txBox="1">
            <a:spLocks/>
          </p:cNvSpPr>
          <p:nvPr/>
        </p:nvSpPr>
        <p:spPr>
          <a:xfrm>
            <a:off x="639099" y="3428999"/>
            <a:ext cx="4911470" cy="2801477"/>
          </a:xfrm>
          <a:prstGeom prst="roundRect">
            <a:avLst>
              <a:gd name="adj" fmla="val 1858"/>
            </a:avLst>
          </a:prstGeom>
          <a:effectLst>
            <a:outerShdw blurRad="50800" dist="50800" dir="5400000" algn="tl" rotWithShape="0">
              <a:srgbClr val="000000">
                <a:alpha val="43000"/>
              </a:srgbClr>
            </a:outerShdw>
          </a:effectLst>
        </p:spPr>
        <p:txBody>
          <a:bodyPr vert="horz" lIns="91440" tIns="45720" rIns="91440" bIns="45720" rtlCol="0" anchor="ctr">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9pPr>
          </a:lstStyle>
          <a:p>
            <a:pPr marL="342900" indent="-342900">
              <a:buFont typeface="+mj-lt"/>
              <a:buAutoNum type="arabicPeriod"/>
            </a:pPr>
            <a:r>
              <a:rPr lang="en-US" dirty="0">
                <a:solidFill>
                  <a:schemeClr val="bg1"/>
                </a:solidFill>
              </a:rPr>
              <a:t>Stacking/more layers </a:t>
            </a:r>
          </a:p>
          <a:p>
            <a:pPr marL="342900" indent="-342900">
              <a:buFont typeface="+mj-lt"/>
              <a:buAutoNum type="arabicPeriod"/>
            </a:pPr>
            <a:r>
              <a:rPr lang="en-US" dirty="0">
                <a:solidFill>
                  <a:schemeClr val="bg1"/>
                </a:solidFill>
              </a:rPr>
              <a:t>Exponential growth in training times</a:t>
            </a:r>
          </a:p>
          <a:p>
            <a:pPr marL="342900" indent="-342900">
              <a:buFont typeface="+mj-lt"/>
              <a:buAutoNum type="arabicPeriod"/>
            </a:pPr>
            <a:r>
              <a:rPr lang="en-US" dirty="0">
                <a:solidFill>
                  <a:schemeClr val="bg1"/>
                </a:solidFill>
              </a:rPr>
              <a:t>Good for high accuracy[10]</a:t>
            </a:r>
            <a:br>
              <a:rPr lang="en-US" dirty="0">
                <a:solidFill>
                  <a:schemeClr val="bg1"/>
                </a:solidFill>
              </a:rPr>
            </a:br>
            <a:br>
              <a:rPr lang="en-US" dirty="0">
                <a:solidFill>
                  <a:schemeClr val="bg1"/>
                </a:solidFill>
              </a:rPr>
            </a:br>
            <a:endParaRPr lang="en-US" dirty="0">
              <a:solidFill>
                <a:schemeClr val="bg1"/>
              </a:solidFill>
            </a:endParaRPr>
          </a:p>
          <a:p>
            <a:pPr marL="342900" indent="-342900">
              <a:buFont typeface="+mj-lt"/>
              <a:buAutoNum type="arabicPeriod"/>
            </a:pPr>
            <a:endParaRPr lang="en-US" dirty="0">
              <a:solidFill>
                <a:schemeClr val="bg1"/>
              </a:solidFill>
            </a:endParaRPr>
          </a:p>
        </p:txBody>
      </p:sp>
    </p:spTree>
    <p:extLst>
      <p:ext uri="{BB962C8B-B14F-4D97-AF65-F5344CB8AC3E}">
        <p14:creationId xmlns:p14="http://schemas.microsoft.com/office/powerpoint/2010/main" val="4106812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C70A-B005-8E40-AA49-846344FB3BBC}"/>
              </a:ext>
            </a:extLst>
          </p:cNvPr>
          <p:cNvSpPr>
            <a:spLocks noGrp="1"/>
          </p:cNvSpPr>
          <p:nvPr>
            <p:ph type="title"/>
          </p:nvPr>
        </p:nvSpPr>
        <p:spPr/>
        <p:txBody>
          <a:bodyPr/>
          <a:lstStyle/>
          <a:p>
            <a:pPr algn="ctr"/>
            <a:r>
              <a:rPr lang="en-US" dirty="0"/>
              <a:t>Reference List</a:t>
            </a:r>
          </a:p>
        </p:txBody>
      </p:sp>
      <p:sp>
        <p:nvSpPr>
          <p:cNvPr id="3" name="Content Placeholder 2">
            <a:extLst>
              <a:ext uri="{FF2B5EF4-FFF2-40B4-BE49-F238E27FC236}">
                <a16:creationId xmlns:a16="http://schemas.microsoft.com/office/drawing/2014/main" id="{2C68EF24-FECA-D444-AD3C-0F0323CB37BC}"/>
              </a:ext>
            </a:extLst>
          </p:cNvPr>
          <p:cNvSpPr>
            <a:spLocks noGrp="1"/>
          </p:cNvSpPr>
          <p:nvPr>
            <p:ph idx="1"/>
          </p:nvPr>
        </p:nvSpPr>
        <p:spPr>
          <a:xfrm>
            <a:off x="1154955" y="2603500"/>
            <a:ext cx="8761412" cy="4134184"/>
          </a:xfrm>
        </p:spPr>
        <p:txBody>
          <a:bodyPr>
            <a:normAutofit fontScale="55000" lnSpcReduction="20000"/>
          </a:bodyPr>
          <a:lstStyle/>
          <a:p>
            <a:r>
              <a:rPr lang="en-US" dirty="0"/>
              <a:t>[1] 	</a:t>
            </a:r>
            <a:r>
              <a:rPr lang="en-US" dirty="0" err="1"/>
              <a:t>Ketkar</a:t>
            </a:r>
            <a:r>
              <a:rPr lang="en-US" dirty="0"/>
              <a:t>, Nikhil. Deep Learning with Python: A Hands-on Introduction. 1st ed., </a:t>
            </a:r>
            <a:r>
              <a:rPr lang="en-US" dirty="0" err="1"/>
              <a:t>Apress</a:t>
            </a:r>
            <a:r>
              <a:rPr lang="en-US" dirty="0"/>
              <a:t> : Imprint: </a:t>
            </a:r>
            <a:r>
              <a:rPr lang="en-US" dirty="0" err="1"/>
              <a:t>Apress</a:t>
            </a:r>
            <a:r>
              <a:rPr lang="en-US" dirty="0"/>
              <a:t>, 2017.</a:t>
            </a:r>
          </a:p>
          <a:p>
            <a:r>
              <a:rPr lang="en-US" dirty="0"/>
              <a:t>[2] 	R. E. </a:t>
            </a:r>
            <a:r>
              <a:rPr lang="en-US" dirty="0" err="1"/>
              <a:t>Uhrig</a:t>
            </a:r>
            <a:r>
              <a:rPr lang="en-US" dirty="0"/>
              <a:t>, "Introduction to artificial neural networks," Proceedings of IECON '95 - 21st Annual Conference on IEEE Industrial 		Electronics, Orlando, FL, USA, 1995, pp. 33-37 vol.1, </a:t>
            </a:r>
            <a:r>
              <a:rPr lang="en-US" dirty="0" err="1"/>
              <a:t>doi</a:t>
            </a:r>
            <a:r>
              <a:rPr lang="en-US" dirty="0"/>
              <a:t>: 10.1109/IECON.1995.483329.</a:t>
            </a:r>
          </a:p>
          <a:p>
            <a:r>
              <a:rPr lang="en-US" dirty="0"/>
              <a:t>[3]	E. </a:t>
            </a:r>
            <a:r>
              <a:rPr lang="en-US" dirty="0" err="1"/>
              <a:t>Vonk</a:t>
            </a:r>
            <a:r>
              <a:rPr lang="en-US" dirty="0"/>
              <a:t>, L. C. Jain and L. P. J. </a:t>
            </a:r>
            <a:r>
              <a:rPr lang="en-US" dirty="0" err="1"/>
              <a:t>Veelenturf</a:t>
            </a:r>
            <a:r>
              <a:rPr lang="en-US" dirty="0"/>
              <a:t>, "Neural network applications," Proceedings Electronic Technology Directions to the 		Year 2000, Adelaide, SA, Australia, 1995, pp. 63-67, </a:t>
            </a:r>
            <a:r>
              <a:rPr lang="en-US" dirty="0" err="1"/>
              <a:t>doi</a:t>
            </a:r>
            <a:r>
              <a:rPr lang="en-US" dirty="0"/>
              <a:t>: 10.1109/ETD.1995.403490.</a:t>
            </a:r>
          </a:p>
          <a:p>
            <a:r>
              <a:rPr lang="en-US" dirty="0"/>
              <a:t>[4]	G. Nascimento et al., "Modeling and Analyzing the Video Game Live-Streaming Community," 2014 9th Latin 				American Web Congress, </a:t>
            </a:r>
            <a:r>
              <a:rPr lang="en-US" dirty="0" err="1"/>
              <a:t>Ouro</a:t>
            </a:r>
            <a:r>
              <a:rPr lang="en-US" dirty="0"/>
              <a:t> Preto, 2014, pp. 1-9, </a:t>
            </a:r>
            <a:r>
              <a:rPr lang="en-US" dirty="0" err="1"/>
              <a:t>doi</a:t>
            </a:r>
            <a:r>
              <a:rPr lang="en-US" dirty="0"/>
              <a:t>: 10.1109/LAWeb.2014.9.</a:t>
            </a:r>
          </a:p>
          <a:p>
            <a:r>
              <a:rPr lang="en-US" dirty="0"/>
              <a:t>[5] 	J. Kim, K. Park, H. Song, J. Y. Park and M. Cha, "Learning How Spectator Reactions Affect Popularity on Twitch," 2020 IEEE 		International Conference on Big Data and Smart Computing (</a:t>
            </a:r>
            <a:r>
              <a:rPr lang="en-US" dirty="0" err="1"/>
              <a:t>BigComp</a:t>
            </a:r>
            <a:r>
              <a:rPr lang="en-US" dirty="0"/>
              <a:t>), Busan, Korea (South), 2020, pp. 147-154, </a:t>
            </a:r>
            <a:r>
              <a:rPr lang="en-US" dirty="0" err="1"/>
              <a:t>doi</a:t>
            </a:r>
            <a:r>
              <a:rPr lang="en-US" dirty="0"/>
              <a:t>: 			10.1109/BigComp48618.2020.00-84.</a:t>
            </a:r>
          </a:p>
          <a:p>
            <a:r>
              <a:rPr lang="en-US" dirty="0"/>
              <a:t>[6]	R. Jiang, C. Qu, J. Wang, C. Wang and Y. Zheng, "Towards Extracting Highlights From Recorded Live Videos: An Implicit 			Crowdsourcing Approach," 2020 IEEE 36th International Conference on Data Engineering (ICDE), Dallas, TX, USA, 2020, pp. 		1810-1813, </a:t>
            </a:r>
            <a:r>
              <a:rPr lang="en-US" dirty="0" err="1"/>
              <a:t>doi</a:t>
            </a:r>
            <a:r>
              <a:rPr lang="en-US" dirty="0"/>
              <a:t>: 10.1109/ICDE48307.2020.00176.</a:t>
            </a:r>
          </a:p>
          <a:p>
            <a:r>
              <a:rPr lang="en-US" dirty="0"/>
              <a:t>[7] 	X. Ma, C. Zhang, J. Liu, R. Shea and D. Fu, "Live Broadcast With Community Interactions: Bottlenecks and Optimizations," in 		IEEE Transactions on Multimedia, vol. 19, no. 6, pp. 1184-1194, June 2017, </a:t>
            </a:r>
            <a:r>
              <a:rPr lang="en-US" dirty="0" err="1"/>
              <a:t>doi</a:t>
            </a:r>
            <a:r>
              <a:rPr lang="en-US" dirty="0"/>
              <a:t>: 10.1109/TMM.2016.2646182.</a:t>
            </a:r>
          </a:p>
          <a:p>
            <a:r>
              <a:rPr lang="en-US" dirty="0"/>
              <a:t>[8]	 B. R. Amrutha and K. R. Bindu, "Detecting Hate Speech in Tweets Using Different Deep Neural Network Architectures," 2019 		International Conference on Intelligent Computing and Control Systems (ICCS), Madurai, India, 2019, pp. 923-926, 			</a:t>
            </a:r>
            <a:r>
              <a:rPr lang="en-US" dirty="0" err="1"/>
              <a:t>doi</a:t>
            </a:r>
            <a:r>
              <a:rPr lang="en-US" dirty="0"/>
              <a:t>: 10.1109/ICCS45141.2019.9065763.</a:t>
            </a:r>
          </a:p>
          <a:p>
            <a:r>
              <a:rPr lang="en-US" dirty="0"/>
              <a:t>[9] 	C. Zhang and W. Xu, "Neural networks: Efficient implementations and applications," 2017 IEEE 12th International Conference 		on ASIC (ASICON), Guiyang, 2017, pp. 1029-1032, doi:10.1109/ASICON.2017.8252654.</a:t>
            </a:r>
          </a:p>
          <a:p>
            <a:r>
              <a:rPr lang="en-US" dirty="0"/>
              <a:t>[10]	P. </a:t>
            </a:r>
            <a:r>
              <a:rPr lang="en-US" dirty="0" err="1"/>
              <a:t>Khuphiran</a:t>
            </a:r>
            <a:r>
              <a:rPr lang="en-US" dirty="0"/>
              <a:t>, P. </a:t>
            </a:r>
            <a:r>
              <a:rPr lang="en-US" dirty="0" err="1"/>
              <a:t>Leelaprute</a:t>
            </a:r>
            <a:r>
              <a:rPr lang="en-US" dirty="0"/>
              <a:t>, P. </a:t>
            </a:r>
            <a:r>
              <a:rPr lang="en-US" dirty="0" err="1"/>
              <a:t>Uthayopas</a:t>
            </a:r>
            <a:r>
              <a:rPr lang="en-US" dirty="0"/>
              <a:t>, K. Ichikawa and W. </a:t>
            </a:r>
            <a:r>
              <a:rPr lang="en-US" dirty="0" err="1"/>
              <a:t>Watanakeesuntorn</a:t>
            </a:r>
            <a:r>
              <a:rPr lang="en-US" dirty="0"/>
              <a:t>, "Performance Comparison of Machine 		Learning Models for DDoS Attacks Detection," 2018 22nd International Computer Science and Engineering Conference 		(ICSEC), Chiang Mai, Thailand, 2018, pp. 1-4, </a:t>
            </a:r>
            <a:r>
              <a:rPr lang="en-US" dirty="0" err="1"/>
              <a:t>doi</a:t>
            </a:r>
            <a:r>
              <a:rPr lang="en-US" dirty="0"/>
              <a:t>: 10.1109/ICSEC.2018.8712757.</a:t>
            </a:r>
          </a:p>
          <a:p>
            <a:pPr marL="0" indent="0">
              <a:buNone/>
            </a:pPr>
            <a:endParaRPr lang="en-US" dirty="0"/>
          </a:p>
        </p:txBody>
      </p:sp>
    </p:spTree>
    <p:extLst>
      <p:ext uri="{BB962C8B-B14F-4D97-AF65-F5344CB8AC3E}">
        <p14:creationId xmlns:p14="http://schemas.microsoft.com/office/powerpoint/2010/main" val="599127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054BA8-98D5-44BA-B052-AEF76FE62B66}"/>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3800" b="0" i="0" kern="1200" dirty="0">
                <a:solidFill>
                  <a:schemeClr val="bg2"/>
                </a:solidFill>
                <a:latin typeface="+mj-lt"/>
                <a:ea typeface="+mj-ea"/>
                <a:cs typeface="+mj-cs"/>
              </a:rPr>
              <a:t>Neural Network Architecture</a:t>
            </a:r>
          </a:p>
        </p:txBody>
      </p:sp>
      <p:pic>
        <p:nvPicPr>
          <p:cNvPr id="7" name="Graphic 6" descr="Deploy">
            <a:extLst>
              <a:ext uri="{FF2B5EF4-FFF2-40B4-BE49-F238E27FC236}">
                <a16:creationId xmlns:a16="http://schemas.microsoft.com/office/drawing/2014/main" id="{FDEEEA9F-B899-4F25-AEFE-45955DC73C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67726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BD76-0B8B-4D7E-A502-3F63EF7C3922}"/>
              </a:ext>
            </a:extLst>
          </p:cNvPr>
          <p:cNvSpPr>
            <a:spLocks noGrp="1"/>
          </p:cNvSpPr>
          <p:nvPr>
            <p:ph type="title"/>
          </p:nvPr>
        </p:nvSpPr>
        <p:spPr>
          <a:xfrm>
            <a:off x="1154953" y="973668"/>
            <a:ext cx="8761413" cy="706964"/>
          </a:xfrm>
        </p:spPr>
        <p:txBody>
          <a:bodyPr>
            <a:normAutofit/>
          </a:bodyPr>
          <a:lstStyle/>
          <a:p>
            <a:r>
              <a:rPr lang="en-US" dirty="0"/>
              <a:t>Neural Network Architecture</a:t>
            </a:r>
          </a:p>
        </p:txBody>
      </p:sp>
      <p:sp>
        <p:nvSpPr>
          <p:cNvPr id="43" name="Content Placeholder 42">
            <a:extLst>
              <a:ext uri="{FF2B5EF4-FFF2-40B4-BE49-F238E27FC236}">
                <a16:creationId xmlns:a16="http://schemas.microsoft.com/office/drawing/2014/main" id="{40042620-FAEC-4B2D-956C-FE2186DC6141}"/>
              </a:ext>
            </a:extLst>
          </p:cNvPr>
          <p:cNvSpPr>
            <a:spLocks noGrp="1"/>
          </p:cNvSpPr>
          <p:nvPr>
            <p:ph idx="1"/>
          </p:nvPr>
        </p:nvSpPr>
        <p:spPr>
          <a:xfrm>
            <a:off x="1154955" y="2603500"/>
            <a:ext cx="3481054" cy="3416300"/>
          </a:xfrm>
        </p:spPr>
        <p:txBody>
          <a:bodyPr anchor="ctr">
            <a:normAutofit/>
          </a:bodyPr>
          <a:lstStyle/>
          <a:p>
            <a:pPr marL="0" indent="0">
              <a:buNone/>
            </a:pPr>
            <a:r>
              <a:rPr lang="en-US" sz="1600" b="1" dirty="0"/>
              <a:t>Things to keep in mind</a:t>
            </a:r>
          </a:p>
          <a:p>
            <a:pPr lvl="1"/>
            <a:r>
              <a:rPr lang="en-US" sz="1400" dirty="0"/>
              <a:t>Neurons (input and output)</a:t>
            </a:r>
          </a:p>
          <a:p>
            <a:pPr lvl="1"/>
            <a:r>
              <a:rPr lang="en-US" sz="1400" dirty="0"/>
              <a:t>Weights (Synapses) and Bias</a:t>
            </a:r>
          </a:p>
          <a:p>
            <a:pPr lvl="1"/>
            <a:r>
              <a:rPr lang="en-US" sz="1400" dirty="0"/>
              <a:t>Algorithms</a:t>
            </a:r>
          </a:p>
        </p:txBody>
      </p:sp>
      <p:pic>
        <p:nvPicPr>
          <p:cNvPr id="25" name="Content Placeholder 24" descr="Diagram&#10;&#10;Description automatically generated">
            <a:extLst>
              <a:ext uri="{FF2B5EF4-FFF2-40B4-BE49-F238E27FC236}">
                <a16:creationId xmlns:a16="http://schemas.microsoft.com/office/drawing/2014/main" id="{8447FA93-BC49-42C7-9F81-F1E185320D3A}"/>
              </a:ext>
            </a:extLst>
          </p:cNvPr>
          <p:cNvPicPr>
            <a:picLocks noChangeAspect="1"/>
          </p:cNvPicPr>
          <p:nvPr/>
        </p:nvPicPr>
        <p:blipFill>
          <a:blip r:embed="rId3"/>
          <a:stretch>
            <a:fillRect/>
          </a:stretch>
        </p:blipFill>
        <p:spPr>
          <a:xfrm>
            <a:off x="4984956" y="2831420"/>
            <a:ext cx="6158802" cy="295622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678492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89674B87-B7AA-4FDD-B75B-0E6F82BFAB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67027"/>
            <a:chOff x="0" y="-2373"/>
            <a:chExt cx="12192000" cy="6867027"/>
          </a:xfrm>
        </p:grpSpPr>
        <p:sp>
          <p:nvSpPr>
            <p:cNvPr id="35" name="Rectangle 34">
              <a:extLst>
                <a:ext uri="{FF2B5EF4-FFF2-40B4-BE49-F238E27FC236}">
                  <a16:creationId xmlns:a16="http://schemas.microsoft.com/office/drawing/2014/main" id="{A779CFA5-3E2E-44AE-8901-888F319B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Oval 35">
              <a:extLst>
                <a:ext uri="{FF2B5EF4-FFF2-40B4-BE49-F238E27FC236}">
                  <a16:creationId xmlns:a16="http://schemas.microsoft.com/office/drawing/2014/main" id="{6267043B-4282-450D-A595-165512D91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Oval 36">
              <a:extLst>
                <a:ext uri="{FF2B5EF4-FFF2-40B4-BE49-F238E27FC236}">
                  <a16:creationId xmlns:a16="http://schemas.microsoft.com/office/drawing/2014/main" id="{C3ECCE6B-7124-49F7-A9F7-846F18D23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E4B22195-E753-4CEB-9376-1E4C70F9D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1321F675-966F-4F38-9E8C-EF813E7B0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9">
              <a:extLst>
                <a:ext uri="{FF2B5EF4-FFF2-40B4-BE49-F238E27FC236}">
                  <a16:creationId xmlns:a16="http://schemas.microsoft.com/office/drawing/2014/main" id="{3C1E1FED-8209-4304-BD7B-1E364C44A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DF77DFC8-AD0F-4293-A5B0-A4B35B41D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5">
              <a:extLst>
                <a:ext uri="{FF2B5EF4-FFF2-40B4-BE49-F238E27FC236}">
                  <a16:creationId xmlns:a16="http://schemas.microsoft.com/office/drawing/2014/main" id="{1A536217-7B6F-4117-90B1-9D52A5791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3" name="Freeform 5">
              <a:extLst>
                <a:ext uri="{FF2B5EF4-FFF2-40B4-BE49-F238E27FC236}">
                  <a16:creationId xmlns:a16="http://schemas.microsoft.com/office/drawing/2014/main" id="{11FF4C96-6962-4FEB-8800-B664A2ACC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4" name="Freeform 5">
              <a:extLst>
                <a:ext uri="{FF2B5EF4-FFF2-40B4-BE49-F238E27FC236}">
                  <a16:creationId xmlns:a16="http://schemas.microsoft.com/office/drawing/2014/main" id="{309CC5A8-B34F-420B-82A5-2B885B247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DF047936-BD58-4879-B030-745835FE6DD0}"/>
              </a:ext>
            </a:extLst>
          </p:cNvPr>
          <p:cNvSpPr>
            <a:spLocks noGrp="1"/>
          </p:cNvSpPr>
          <p:nvPr>
            <p:ph type="title"/>
          </p:nvPr>
        </p:nvSpPr>
        <p:spPr>
          <a:xfrm>
            <a:off x="1154955" y="973668"/>
            <a:ext cx="3133726" cy="1020232"/>
          </a:xfrm>
        </p:spPr>
        <p:txBody>
          <a:bodyPr>
            <a:normAutofit/>
          </a:bodyPr>
          <a:lstStyle/>
          <a:p>
            <a:r>
              <a:rPr lang="en-US" sz="2800" dirty="0"/>
              <a:t>Neural Network Architecture</a:t>
            </a:r>
          </a:p>
        </p:txBody>
      </p:sp>
      <p:sp>
        <p:nvSpPr>
          <p:cNvPr id="31" name="Content Placeholder 30">
            <a:extLst>
              <a:ext uri="{FF2B5EF4-FFF2-40B4-BE49-F238E27FC236}">
                <a16:creationId xmlns:a16="http://schemas.microsoft.com/office/drawing/2014/main" id="{2E988CD8-6263-4035-A6FC-D973ABF102F2}"/>
              </a:ext>
            </a:extLst>
          </p:cNvPr>
          <p:cNvSpPr>
            <a:spLocks noGrp="1"/>
          </p:cNvSpPr>
          <p:nvPr>
            <p:ph idx="1"/>
          </p:nvPr>
        </p:nvSpPr>
        <p:spPr>
          <a:xfrm>
            <a:off x="1154955" y="2447636"/>
            <a:ext cx="3099936" cy="3572163"/>
          </a:xfrm>
        </p:spPr>
        <p:txBody>
          <a:bodyPr>
            <a:normAutofit/>
          </a:bodyPr>
          <a:lstStyle/>
          <a:p>
            <a:pPr marL="0" indent="0">
              <a:buNone/>
            </a:pPr>
            <a:r>
              <a:rPr lang="en-US" b="1" dirty="0">
                <a:solidFill>
                  <a:schemeClr val="bg1"/>
                </a:solidFill>
              </a:rPr>
              <a:t>Pseudocode Example</a:t>
            </a:r>
          </a:p>
          <a:p>
            <a:pPr lvl="1"/>
            <a:r>
              <a:rPr lang="en-US" dirty="0">
                <a:solidFill>
                  <a:schemeClr val="bg1"/>
                </a:solidFill>
              </a:rPr>
              <a:t>More to be covered about the algorithm up next</a:t>
            </a:r>
          </a:p>
        </p:txBody>
      </p:sp>
      <p:pic>
        <p:nvPicPr>
          <p:cNvPr id="7" name="Content Placeholder 6" descr="Text&#10;&#10;Description automatically generated">
            <a:extLst>
              <a:ext uri="{FF2B5EF4-FFF2-40B4-BE49-F238E27FC236}">
                <a16:creationId xmlns:a16="http://schemas.microsoft.com/office/drawing/2014/main" id="{971C7BD5-9B85-4A64-A134-9936D1F82B98}"/>
              </a:ext>
            </a:extLst>
          </p:cNvPr>
          <p:cNvPicPr>
            <a:picLocks noChangeAspect="1"/>
          </p:cNvPicPr>
          <p:nvPr/>
        </p:nvPicPr>
        <p:blipFill rotWithShape="1">
          <a:blip r:embed="rId3"/>
          <a:srcRect r="14483"/>
          <a:stretch/>
        </p:blipFill>
        <p:spPr>
          <a:xfrm>
            <a:off x="5194607" y="803751"/>
            <a:ext cx="6391533" cy="5250498"/>
          </a:xfrm>
          <a:prstGeom prst="rect">
            <a:avLst/>
          </a:prstGeom>
        </p:spPr>
      </p:pic>
      <p:sp>
        <p:nvSpPr>
          <p:cNvPr id="46" name="Rectangle 45">
            <a:extLst>
              <a:ext uri="{FF2B5EF4-FFF2-40B4-BE49-F238E27FC236}">
                <a16:creationId xmlns:a16="http://schemas.microsoft.com/office/drawing/2014/main" id="{B6E07BC7-FAEA-458C-90C9-A68082FBB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2431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23">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5" name="Rectangle 24">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Oval 25">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8" name="Oval 27">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Oval 28">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6" name="Rectangle 32">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E3EB3CB-A7D4-5E43-B17B-F6412A8ADF53}"/>
              </a:ext>
            </a:extLst>
          </p:cNvPr>
          <p:cNvSpPr>
            <a:spLocks noGrp="1"/>
          </p:cNvSpPr>
          <p:nvPr>
            <p:ph type="title"/>
          </p:nvPr>
        </p:nvSpPr>
        <p:spPr>
          <a:xfrm>
            <a:off x="649976" y="3739568"/>
            <a:ext cx="10893094" cy="1915940"/>
          </a:xfrm>
        </p:spPr>
        <p:txBody>
          <a:bodyPr vert="horz" lIns="91440" tIns="45720" rIns="91440" bIns="45720" rtlCol="0" anchor="b">
            <a:normAutofit/>
          </a:bodyPr>
          <a:lstStyle/>
          <a:p>
            <a:pPr algn="ctr">
              <a:lnSpc>
                <a:spcPct val="90000"/>
              </a:lnSpc>
            </a:pPr>
            <a:r>
              <a:rPr lang="en-US" sz="6100" b="0" i="0" kern="1200" dirty="0">
                <a:solidFill>
                  <a:schemeClr val="bg2"/>
                </a:solidFill>
                <a:latin typeface="+mj-lt"/>
                <a:ea typeface="+mj-ea"/>
                <a:cs typeface="+mj-cs"/>
              </a:rPr>
              <a:t>Understanding the Algorithm</a:t>
            </a:r>
          </a:p>
        </p:txBody>
      </p:sp>
      <p:pic>
        <p:nvPicPr>
          <p:cNvPr id="7" name="Graphic 6" descr="History">
            <a:extLst>
              <a:ext uri="{FF2B5EF4-FFF2-40B4-BE49-F238E27FC236}">
                <a16:creationId xmlns:a16="http://schemas.microsoft.com/office/drawing/2014/main" id="{B4E7F051-D621-40B6-9C40-83B484E0D1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2555" y="934065"/>
            <a:ext cx="2517058" cy="25170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127054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280E-320D-9748-858D-0263524E8842}"/>
              </a:ext>
            </a:extLst>
          </p:cNvPr>
          <p:cNvSpPr>
            <a:spLocks noGrp="1"/>
          </p:cNvSpPr>
          <p:nvPr>
            <p:ph type="title"/>
          </p:nvPr>
        </p:nvSpPr>
        <p:spPr>
          <a:xfrm>
            <a:off x="1154953" y="973668"/>
            <a:ext cx="8761413" cy="706964"/>
          </a:xfrm>
        </p:spPr>
        <p:txBody>
          <a:bodyPr>
            <a:normAutofit/>
          </a:bodyPr>
          <a:lstStyle/>
          <a:p>
            <a:r>
              <a:rPr lang="en-US" dirty="0"/>
              <a:t>Understanding the Algorithm</a:t>
            </a:r>
          </a:p>
        </p:txBody>
      </p:sp>
      <p:sp>
        <p:nvSpPr>
          <p:cNvPr id="11" name="Content Placeholder 10">
            <a:extLst>
              <a:ext uri="{FF2B5EF4-FFF2-40B4-BE49-F238E27FC236}">
                <a16:creationId xmlns:a16="http://schemas.microsoft.com/office/drawing/2014/main" id="{C036A52E-9264-4CE9-934B-45F5116E765E}"/>
              </a:ext>
            </a:extLst>
          </p:cNvPr>
          <p:cNvSpPr>
            <a:spLocks noGrp="1"/>
          </p:cNvSpPr>
          <p:nvPr>
            <p:ph idx="1"/>
          </p:nvPr>
        </p:nvSpPr>
        <p:spPr>
          <a:xfrm>
            <a:off x="1154954" y="2603500"/>
            <a:ext cx="5211979" cy="3416300"/>
          </a:xfrm>
        </p:spPr>
        <p:txBody>
          <a:bodyPr anchor="ctr">
            <a:normAutofit/>
          </a:bodyPr>
          <a:lstStyle/>
          <a:p>
            <a:pPr marL="0" indent="0">
              <a:buNone/>
            </a:pPr>
            <a:r>
              <a:rPr lang="en-US" b="1" dirty="0"/>
              <a:t>Feeding and Training Process</a:t>
            </a:r>
          </a:p>
          <a:p>
            <a:r>
              <a:rPr lang="en-US" dirty="0"/>
              <a:t>Forward Propagation</a:t>
            </a:r>
          </a:p>
          <a:p>
            <a:pPr lvl="1"/>
            <a:r>
              <a:rPr lang="en-US" dirty="0"/>
              <a:t>Summation Formula</a:t>
            </a:r>
          </a:p>
          <a:p>
            <a:pPr lvl="1"/>
            <a:r>
              <a:rPr lang="en-US" dirty="0"/>
              <a:t>Sigmoid Function</a:t>
            </a:r>
          </a:p>
          <a:p>
            <a:r>
              <a:rPr lang="en-US" dirty="0"/>
              <a:t>Backward Propagation [3,p.63]</a:t>
            </a:r>
          </a:p>
          <a:p>
            <a:pPr lvl="1"/>
            <a:r>
              <a:rPr lang="en-US" dirty="0"/>
              <a:t>Mean Squared Error (MSE)</a:t>
            </a:r>
          </a:p>
          <a:p>
            <a:pPr lvl="1"/>
            <a:r>
              <a:rPr lang="en-US" dirty="0"/>
              <a:t>Stochastic Gradient Descent (SGD)</a:t>
            </a:r>
          </a:p>
          <a:p>
            <a:pPr lvl="1"/>
            <a:endParaRPr lang="en-US" dirty="0"/>
          </a:p>
        </p:txBody>
      </p:sp>
      <p:pic>
        <p:nvPicPr>
          <p:cNvPr id="5" name="Content Placeholder 4" descr="Diagram&#10;&#10;Description automatically generated">
            <a:extLst>
              <a:ext uri="{FF2B5EF4-FFF2-40B4-BE49-F238E27FC236}">
                <a16:creationId xmlns:a16="http://schemas.microsoft.com/office/drawing/2014/main" id="{529F3529-CDE6-4EF7-A6C1-B747E35966D7}"/>
              </a:ext>
            </a:extLst>
          </p:cNvPr>
          <p:cNvPicPr>
            <a:picLocks noChangeAspect="1"/>
          </p:cNvPicPr>
          <p:nvPr/>
        </p:nvPicPr>
        <p:blipFill rotWithShape="1">
          <a:blip r:embed="rId3"/>
          <a:srcRect l="15292" t="-1" r="18867" b="-368"/>
          <a:stretch/>
        </p:blipFill>
        <p:spPr>
          <a:xfrm>
            <a:off x="6807774" y="2775951"/>
            <a:ext cx="4326941"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35435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A45274E-51BA-45DB-A1AF-D9D2D3070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3" name="Group 72">
            <a:extLst>
              <a:ext uri="{FF2B5EF4-FFF2-40B4-BE49-F238E27FC236}">
                <a16:creationId xmlns:a16="http://schemas.microsoft.com/office/drawing/2014/main" id="{F23D49CA-BEDE-4AD1-B156-6E1CD672F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87"/>
            <a:ext cx="12192000" cy="6856413"/>
            <a:chOff x="0" y="1587"/>
            <a:chExt cx="12192000" cy="6856413"/>
          </a:xfrm>
        </p:grpSpPr>
        <p:sp>
          <p:nvSpPr>
            <p:cNvPr id="74" name="Oval 73">
              <a:extLst>
                <a:ext uri="{FF2B5EF4-FFF2-40B4-BE49-F238E27FC236}">
                  <a16:creationId xmlns:a16="http://schemas.microsoft.com/office/drawing/2014/main" id="{01C3C4EA-B476-435A-9415-082AC43498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31EDCF7B-9A1F-4B83-876B-10DF260AC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41E3788-48C7-46E5-B8FC-F6A199D6D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6700828" y="402165"/>
              <a:ext cx="506783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0BB7126D-A3C9-40BF-BC31-925239075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8" name="Freeform 5">
              <a:extLst>
                <a:ext uri="{FF2B5EF4-FFF2-40B4-BE49-F238E27FC236}">
                  <a16:creationId xmlns:a16="http://schemas.microsoft.com/office/drawing/2014/main" id="{57AC479E-6526-40E2-B438-017CD542F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58512C16-E8B7-4D79-8ADA-20C4FDD933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95B9280E-320D-9748-858D-0263524E8842}"/>
              </a:ext>
            </a:extLst>
          </p:cNvPr>
          <p:cNvSpPr>
            <a:spLocks noGrp="1"/>
          </p:cNvSpPr>
          <p:nvPr>
            <p:ph type="title"/>
          </p:nvPr>
        </p:nvSpPr>
        <p:spPr>
          <a:xfrm>
            <a:off x="639098" y="629265"/>
            <a:ext cx="5132438" cy="1622322"/>
          </a:xfrm>
        </p:spPr>
        <p:txBody>
          <a:bodyPr>
            <a:normAutofit/>
          </a:bodyPr>
          <a:lstStyle/>
          <a:p>
            <a:r>
              <a:rPr lang="en-US" dirty="0"/>
              <a:t>How it works?</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C036A52E-9264-4CE9-934B-45F5116E765E}"/>
                  </a:ext>
                </a:extLst>
              </p:cNvPr>
              <p:cNvSpPr>
                <a:spLocks noGrp="1"/>
              </p:cNvSpPr>
              <p:nvPr>
                <p:ph idx="1"/>
              </p:nvPr>
            </p:nvSpPr>
            <p:spPr>
              <a:xfrm>
                <a:off x="639098" y="2418735"/>
                <a:ext cx="5132439" cy="3811742"/>
              </a:xfrm>
            </p:spPr>
            <p:txBody>
              <a:bodyPr anchor="ctr">
                <a:normAutofit/>
              </a:bodyPr>
              <a:lstStyle/>
              <a:p>
                <a:pPr marL="0" indent="0">
                  <a:lnSpc>
                    <a:spcPct val="90000"/>
                  </a:lnSpc>
                  <a:buNone/>
                </a:pPr>
                <a:endParaRPr lang="en-US" sz="1300">
                  <a:solidFill>
                    <a:schemeClr val="bg1"/>
                  </a:solidFill>
                  <a:latin typeface="Cambria Math" panose="02040503050406030204" pitchFamily="18" charset="0"/>
                  <a:ea typeface="Cambria Math" panose="02040503050406030204" pitchFamily="18" charset="0"/>
                </a:endParaRPr>
              </a:p>
              <a:p>
                <a:pPr marL="0" indent="0">
                  <a:lnSpc>
                    <a:spcPct val="90000"/>
                  </a:lnSpc>
                  <a:buNone/>
                </a:pPr>
                <a:r>
                  <a:rPr lang="en-US" sz="1300">
                    <a:solidFill>
                      <a:schemeClr val="bg1"/>
                    </a:solidFill>
                    <a:latin typeface="Cambria Math" panose="02040503050406030204" pitchFamily="18" charset="0"/>
                    <a:ea typeface="Cambria Math" panose="02040503050406030204" pitchFamily="18" charset="0"/>
                  </a:rPr>
                  <a:t>Forward Propagation – Summation Example with Sigmoid Function</a:t>
                </a:r>
              </a:p>
              <a:p>
                <a:pPr marL="0" indent="0">
                  <a:lnSpc>
                    <a:spcPct val="90000"/>
                  </a:lnSpc>
                  <a:buNone/>
                </a:pPr>
                <a:endParaRPr lang="en-US" sz="1300">
                  <a:solidFill>
                    <a:schemeClr val="bg1"/>
                  </a:solidFill>
                  <a:latin typeface="Cambria Math" panose="02040503050406030204" pitchFamily="18" charset="0"/>
                  <a:ea typeface="Cambria Math" panose="02040503050406030204" pitchFamily="18" charset="0"/>
                </a:endParaRPr>
              </a:p>
              <a:p>
                <a:pPr marL="400050" lvl="1" indent="0">
                  <a:lnSpc>
                    <a:spcPct val="90000"/>
                  </a:lnSpc>
                  <a:buNone/>
                </a:pPr>
                <a:r>
                  <a:rPr lang="en-US" sz="1300">
                    <a:solidFill>
                      <a:schemeClr val="bg1"/>
                    </a:solidFill>
                    <a:latin typeface="Cambria Math" panose="02040503050406030204" pitchFamily="18" charset="0"/>
                    <a:ea typeface="Cambria Math" panose="02040503050406030204" pitchFamily="18" charset="0"/>
                  </a:rPr>
                  <a:t>h1 = </a:t>
                </a:r>
                <a14:m>
                  <m:oMath xmlns:m="http://schemas.openxmlformats.org/officeDocument/2006/math">
                    <m:r>
                      <a:rPr lang="en-US" sz="1300" b="0" i="1">
                        <a:solidFill>
                          <a:schemeClr val="bg1"/>
                        </a:solidFill>
                        <a:latin typeface="Cambria Math" panose="02040503050406030204" pitchFamily="18" charset="0"/>
                        <a:ea typeface="Cambria Math" panose="02040503050406030204" pitchFamily="18" charset="0"/>
                      </a:rPr>
                      <m:t>𝑓</m:t>
                    </m:r>
                  </m:oMath>
                </a14:m>
                <a:r>
                  <a:rPr lang="en-US" sz="1300" b="0">
                    <a:solidFill>
                      <a:schemeClr val="bg1"/>
                    </a:solidFill>
                    <a:latin typeface="Cambria Math" panose="02040503050406030204" pitchFamily="18" charset="0"/>
                    <a:ea typeface="Cambria Math" panose="02040503050406030204" pitchFamily="18" charset="0"/>
                  </a:rPr>
                  <a:t>(w1x1 + w2x2 + b1)</a:t>
                </a:r>
              </a:p>
              <a:p>
                <a:pPr marL="400050" lvl="1" indent="0">
                  <a:lnSpc>
                    <a:spcPct val="90000"/>
                  </a:lnSpc>
                  <a:buNone/>
                </a:pPr>
                <a:r>
                  <a:rPr lang="en-US" sz="1300">
                    <a:solidFill>
                      <a:schemeClr val="bg1"/>
                    </a:solidFill>
                    <a:latin typeface="Cambria Math" panose="02040503050406030204" pitchFamily="18" charset="0"/>
                    <a:ea typeface="Cambria Math" panose="02040503050406030204" pitchFamily="18" charset="0"/>
                  </a:rPr>
                  <a:t>     = </a:t>
                </a:r>
                <a14:m>
                  <m:oMath xmlns:m="http://schemas.openxmlformats.org/officeDocument/2006/math">
                    <m:r>
                      <a:rPr lang="en-US" sz="1300" b="0" i="1">
                        <a:solidFill>
                          <a:schemeClr val="bg1"/>
                        </a:solidFill>
                        <a:latin typeface="Cambria Math" panose="02040503050406030204" pitchFamily="18" charset="0"/>
                        <a:ea typeface="Cambria Math" panose="02040503050406030204" pitchFamily="18" charset="0"/>
                      </a:rPr>
                      <m:t>𝑓</m:t>
                    </m:r>
                    <m:d>
                      <m:dPr>
                        <m:ctrlPr>
                          <a:rPr lang="en-US" sz="1300" b="0" i="1">
                            <a:solidFill>
                              <a:schemeClr val="bg1"/>
                            </a:solidFill>
                            <a:latin typeface="Cambria Math" panose="02040503050406030204" pitchFamily="18" charset="0"/>
                            <a:ea typeface="Cambria Math" panose="02040503050406030204" pitchFamily="18" charset="0"/>
                          </a:rPr>
                        </m:ctrlPr>
                      </m:dPr>
                      <m:e>
                        <m:r>
                          <a:rPr lang="en-US" sz="1300" b="0" i="1">
                            <a:solidFill>
                              <a:schemeClr val="bg1"/>
                            </a:solidFill>
                            <a:latin typeface="Cambria Math" panose="02040503050406030204" pitchFamily="18" charset="0"/>
                            <a:ea typeface="Cambria Math" panose="02040503050406030204" pitchFamily="18" charset="0"/>
                          </a:rPr>
                          <m:t>−2−1+0</m:t>
                        </m:r>
                      </m:e>
                    </m:d>
                  </m:oMath>
                </a14:m>
                <a:endParaRPr lang="en-US" sz="1300" b="0">
                  <a:solidFill>
                    <a:schemeClr val="bg1"/>
                  </a:solidFill>
                  <a:latin typeface="Cambria Math" panose="02040503050406030204" pitchFamily="18" charset="0"/>
                  <a:ea typeface="Cambria Math" panose="02040503050406030204" pitchFamily="18" charset="0"/>
                </a:endParaRPr>
              </a:p>
              <a:p>
                <a:pPr marL="400050" lvl="1" indent="0">
                  <a:lnSpc>
                    <a:spcPct val="90000"/>
                  </a:lnSpc>
                  <a:buNone/>
                </a:pPr>
                <a:r>
                  <a:rPr lang="en-US" sz="1300">
                    <a:solidFill>
                      <a:schemeClr val="bg1"/>
                    </a:solidFill>
                    <a:latin typeface="Cambria Math" panose="02040503050406030204" pitchFamily="18" charset="0"/>
                    <a:ea typeface="Cambria Math" panose="02040503050406030204" pitchFamily="18" charset="0"/>
                  </a:rPr>
                  <a:t>     = </a:t>
                </a:r>
                <a14:m>
                  <m:oMath xmlns:m="http://schemas.openxmlformats.org/officeDocument/2006/math">
                    <m:r>
                      <a:rPr lang="en-US" sz="1300" b="0" i="1">
                        <a:solidFill>
                          <a:schemeClr val="bg1"/>
                        </a:solidFill>
                        <a:latin typeface="Cambria Math" panose="02040503050406030204" pitchFamily="18" charset="0"/>
                        <a:ea typeface="Cambria Math" panose="02040503050406030204" pitchFamily="18" charset="0"/>
                      </a:rPr>
                      <m:t>0.0474</m:t>
                    </m:r>
                  </m:oMath>
                </a14:m>
                <a:r>
                  <a:rPr lang="en-US" sz="1300">
                    <a:solidFill>
                      <a:schemeClr val="bg1"/>
                    </a:solidFill>
                    <a:latin typeface="Cambria Math" panose="02040503050406030204" pitchFamily="18" charset="0"/>
                    <a:ea typeface="Cambria Math" panose="02040503050406030204" pitchFamily="18" charset="0"/>
                  </a:rPr>
                  <a:t> </a:t>
                </a:r>
              </a:p>
              <a:p>
                <a:pPr marL="400050" lvl="1" indent="0">
                  <a:lnSpc>
                    <a:spcPct val="90000"/>
                  </a:lnSpc>
                  <a:buNone/>
                </a:pPr>
                <a:r>
                  <a:rPr lang="en-US" sz="1300">
                    <a:solidFill>
                      <a:schemeClr val="bg1"/>
                    </a:solidFill>
                    <a:latin typeface="Cambria Math" panose="02040503050406030204" pitchFamily="18" charset="0"/>
                    <a:ea typeface="Cambria Math" panose="02040503050406030204" pitchFamily="18" charset="0"/>
                  </a:rPr>
                  <a:t>h2 = </a:t>
                </a:r>
                <a14:m>
                  <m:oMath xmlns:m="http://schemas.openxmlformats.org/officeDocument/2006/math">
                    <m:r>
                      <a:rPr lang="en-US" sz="1300" b="0" i="1">
                        <a:solidFill>
                          <a:schemeClr val="bg1"/>
                        </a:solidFill>
                        <a:latin typeface="Cambria Math" panose="02040503050406030204" pitchFamily="18" charset="0"/>
                        <a:ea typeface="Cambria Math" panose="02040503050406030204" pitchFamily="18" charset="0"/>
                      </a:rPr>
                      <m:t>𝑓</m:t>
                    </m:r>
                  </m:oMath>
                </a14:m>
                <a:r>
                  <a:rPr lang="en-US" sz="1300" b="0">
                    <a:solidFill>
                      <a:schemeClr val="bg1"/>
                    </a:solidFill>
                    <a:latin typeface="Cambria Math" panose="02040503050406030204" pitchFamily="18" charset="0"/>
                    <a:ea typeface="Cambria Math" panose="02040503050406030204" pitchFamily="18" charset="0"/>
                  </a:rPr>
                  <a:t>(w3x1 + w4x2 + b2)</a:t>
                </a:r>
              </a:p>
              <a:p>
                <a:pPr marL="400050" lvl="1" indent="0">
                  <a:lnSpc>
                    <a:spcPct val="90000"/>
                  </a:lnSpc>
                  <a:buNone/>
                </a:pPr>
                <a:r>
                  <a:rPr lang="en-US" sz="1300">
                    <a:solidFill>
                      <a:schemeClr val="bg1"/>
                    </a:solidFill>
                    <a:latin typeface="Cambria Math" panose="02040503050406030204" pitchFamily="18" charset="0"/>
                    <a:ea typeface="Cambria Math" panose="02040503050406030204" pitchFamily="18" charset="0"/>
                  </a:rPr>
                  <a:t>     = </a:t>
                </a:r>
                <a14:m>
                  <m:oMath xmlns:m="http://schemas.openxmlformats.org/officeDocument/2006/math">
                    <m:r>
                      <a:rPr lang="en-US" sz="1300" b="0" i="1">
                        <a:solidFill>
                          <a:schemeClr val="bg1"/>
                        </a:solidFill>
                        <a:latin typeface="Cambria Math" panose="02040503050406030204" pitchFamily="18" charset="0"/>
                        <a:ea typeface="Cambria Math" panose="02040503050406030204" pitchFamily="18" charset="0"/>
                      </a:rPr>
                      <m:t>0.0474</m:t>
                    </m:r>
                  </m:oMath>
                </a14:m>
                <a:r>
                  <a:rPr lang="en-US" sz="1300">
                    <a:solidFill>
                      <a:schemeClr val="bg1"/>
                    </a:solidFill>
                    <a:latin typeface="Cambria Math" panose="02040503050406030204" pitchFamily="18" charset="0"/>
                    <a:ea typeface="Cambria Math" panose="02040503050406030204" pitchFamily="18" charset="0"/>
                  </a:rPr>
                  <a:t> </a:t>
                </a:r>
              </a:p>
              <a:p>
                <a:pPr marL="400050" lvl="1" indent="0">
                  <a:lnSpc>
                    <a:spcPct val="90000"/>
                  </a:lnSpc>
                  <a:buNone/>
                </a:pPr>
                <a:r>
                  <a:rPr lang="en-US" sz="1300" b="0" i="1">
                    <a:solidFill>
                      <a:schemeClr val="bg1"/>
                    </a:solidFill>
                    <a:effectLst/>
                    <a:latin typeface="Cambria Math" panose="02040503050406030204" pitchFamily="18" charset="0"/>
                    <a:ea typeface="Cambria Math" panose="02040503050406030204" pitchFamily="18" charset="0"/>
                  </a:rPr>
                  <a:t>O</a:t>
                </a:r>
                <a:r>
                  <a:rPr lang="en-US" sz="1300" b="0">
                    <a:solidFill>
                      <a:schemeClr val="bg1"/>
                    </a:solidFill>
                    <a:effectLst/>
                    <a:latin typeface="Cambria Math" panose="02040503050406030204" pitchFamily="18" charset="0"/>
                    <a:ea typeface="Cambria Math" panose="02040503050406030204" pitchFamily="18" charset="0"/>
                  </a:rPr>
                  <a:t>1 = </a:t>
                </a:r>
                <a14:m>
                  <m:oMath xmlns:m="http://schemas.openxmlformats.org/officeDocument/2006/math">
                    <m:r>
                      <a:rPr lang="en-US" sz="1300" b="0" i="1">
                        <a:solidFill>
                          <a:schemeClr val="bg1"/>
                        </a:solidFill>
                        <a:effectLst/>
                        <a:latin typeface="Cambria Math" panose="02040503050406030204" pitchFamily="18" charset="0"/>
                        <a:ea typeface="Cambria Math" panose="02040503050406030204" pitchFamily="18" charset="0"/>
                      </a:rPr>
                      <m:t>𝑓</m:t>
                    </m:r>
                  </m:oMath>
                </a14:m>
                <a:r>
                  <a:rPr lang="en-US" sz="1300" b="0">
                    <a:solidFill>
                      <a:schemeClr val="bg1"/>
                    </a:solidFill>
                    <a:effectLst/>
                    <a:latin typeface="Cambria Math" panose="02040503050406030204" pitchFamily="18" charset="0"/>
                    <a:ea typeface="Cambria Math" panose="02040503050406030204" pitchFamily="18" charset="0"/>
                  </a:rPr>
                  <a:t>(w5h1 + w4h2 + b3)</a:t>
                </a:r>
              </a:p>
              <a:p>
                <a:pPr marL="400050" lvl="1" indent="0">
                  <a:lnSpc>
                    <a:spcPct val="90000"/>
                  </a:lnSpc>
                  <a:buNone/>
                </a:pPr>
                <a:r>
                  <a:rPr lang="en-US" sz="1300" b="0">
                    <a:solidFill>
                      <a:schemeClr val="bg1"/>
                    </a:solidFill>
                    <a:effectLst/>
                    <a:latin typeface="Cambria Math" panose="02040503050406030204" pitchFamily="18" charset="0"/>
                    <a:ea typeface="Cambria Math" panose="02040503050406030204" pitchFamily="18" charset="0"/>
                  </a:rPr>
                  <a:t>      = </a:t>
                </a:r>
                <a14:m>
                  <m:oMath xmlns:m="http://schemas.openxmlformats.org/officeDocument/2006/math">
                    <m:r>
                      <a:rPr lang="en-US" sz="1300" b="0" i="1">
                        <a:solidFill>
                          <a:schemeClr val="bg1"/>
                        </a:solidFill>
                        <a:effectLst/>
                        <a:latin typeface="Cambria Math" panose="02040503050406030204" pitchFamily="18" charset="0"/>
                        <a:ea typeface="Cambria Math" panose="02040503050406030204" pitchFamily="18" charset="0"/>
                      </a:rPr>
                      <m:t>𝑓</m:t>
                    </m:r>
                    <m:d>
                      <m:dPr>
                        <m:ctrlPr>
                          <a:rPr lang="en-US" sz="1300" b="0" i="1">
                            <a:solidFill>
                              <a:schemeClr val="bg1"/>
                            </a:solidFill>
                            <a:effectLst/>
                            <a:latin typeface="Cambria Math" panose="02040503050406030204" pitchFamily="18" charset="0"/>
                            <a:ea typeface="Cambria Math" panose="02040503050406030204" pitchFamily="18" charset="0"/>
                          </a:rPr>
                        </m:ctrlPr>
                      </m:dPr>
                      <m:e>
                        <m:r>
                          <a:rPr lang="en-US" sz="1300" b="0" i="1">
                            <a:solidFill>
                              <a:schemeClr val="bg1"/>
                            </a:solidFill>
                            <a:effectLst/>
                            <a:latin typeface="Cambria Math" panose="02040503050406030204" pitchFamily="18" charset="0"/>
                            <a:ea typeface="Cambria Math" panose="02040503050406030204" pitchFamily="18" charset="0"/>
                          </a:rPr>
                          <m:t>0.0474+0.0474+0</m:t>
                        </m:r>
                      </m:e>
                    </m:d>
                  </m:oMath>
                </a14:m>
                <a:endParaRPr lang="en-US" sz="1300" b="0">
                  <a:solidFill>
                    <a:schemeClr val="bg1"/>
                  </a:solidFill>
                  <a:effectLst/>
                  <a:latin typeface="Cambria Math" panose="02040503050406030204" pitchFamily="18" charset="0"/>
                  <a:ea typeface="Cambria Math" panose="02040503050406030204" pitchFamily="18" charset="0"/>
                </a:endParaRPr>
              </a:p>
              <a:p>
                <a:pPr marL="400050" lvl="1" indent="0">
                  <a:lnSpc>
                    <a:spcPct val="90000"/>
                  </a:lnSpc>
                  <a:buNone/>
                </a:pPr>
                <a:r>
                  <a:rPr lang="en-US" sz="1300" b="0">
                    <a:solidFill>
                      <a:schemeClr val="bg1"/>
                    </a:solidFill>
                    <a:effectLst/>
                    <a:latin typeface="Cambria Math" panose="02040503050406030204" pitchFamily="18" charset="0"/>
                    <a:ea typeface="Cambria Math" panose="02040503050406030204" pitchFamily="18" charset="0"/>
                  </a:rPr>
                  <a:t>      = 0.524</a:t>
                </a:r>
              </a:p>
              <a:p>
                <a:pPr marL="0" indent="0">
                  <a:lnSpc>
                    <a:spcPct val="90000"/>
                  </a:lnSpc>
                  <a:buNone/>
                </a:pPr>
                <a:r>
                  <a:rPr lang="en-US" sz="1300" b="0" i="0">
                    <a:solidFill>
                      <a:schemeClr val="bg1"/>
                    </a:solidFill>
                    <a:effectLst/>
                    <a:latin typeface="Cambria Math" panose="02040503050406030204" pitchFamily="18" charset="0"/>
                    <a:ea typeface="Cambria Math" panose="02040503050406030204" pitchFamily="18" charset="0"/>
                  </a:rPr>
                  <a:t>       </a:t>
                </a:r>
                <a:br>
                  <a:rPr lang="en-US" sz="1300" b="0" i="0">
                    <a:solidFill>
                      <a:schemeClr val="bg1"/>
                    </a:solidFill>
                    <a:effectLst/>
                    <a:latin typeface="Cambria Math" panose="02040503050406030204" pitchFamily="18" charset="0"/>
                    <a:ea typeface="Cambria Math" panose="02040503050406030204" pitchFamily="18" charset="0"/>
                  </a:rPr>
                </a:br>
                <a:endParaRPr lang="en-US" sz="1300">
                  <a:solidFill>
                    <a:schemeClr val="bg1"/>
                  </a:solidFill>
                  <a:latin typeface="Cambria Math" panose="02040503050406030204" pitchFamily="18" charset="0"/>
                  <a:ea typeface="Cambria Math" panose="02040503050406030204" pitchFamily="18" charset="0"/>
                </a:endParaRPr>
              </a:p>
              <a:p>
                <a:pPr marL="0" indent="0">
                  <a:lnSpc>
                    <a:spcPct val="90000"/>
                  </a:lnSpc>
                  <a:buNone/>
                </a:pPr>
                <a:endParaRPr lang="en-US" sz="1300">
                  <a:solidFill>
                    <a:schemeClr val="bg1"/>
                  </a:solidFill>
                  <a:latin typeface="Cambria Math" panose="02040503050406030204" pitchFamily="18" charset="0"/>
                  <a:ea typeface="Cambria Math" panose="02040503050406030204" pitchFamily="18" charset="0"/>
                </a:endParaRPr>
              </a:p>
              <a:p>
                <a:pPr lvl="1">
                  <a:lnSpc>
                    <a:spcPct val="90000"/>
                  </a:lnSpc>
                </a:pPr>
                <a:endParaRPr lang="en-US" sz="1300">
                  <a:solidFill>
                    <a:schemeClr val="bg1"/>
                  </a:solidFill>
                  <a:latin typeface="Cambria Math" panose="02040503050406030204" pitchFamily="18" charset="0"/>
                  <a:ea typeface="Cambria Math" panose="02040503050406030204" pitchFamily="18" charset="0"/>
                </a:endParaRPr>
              </a:p>
            </p:txBody>
          </p:sp>
        </mc:Choice>
        <mc:Fallback xmlns="">
          <p:sp>
            <p:nvSpPr>
              <p:cNvPr id="11" name="Content Placeholder 10">
                <a:extLst>
                  <a:ext uri="{FF2B5EF4-FFF2-40B4-BE49-F238E27FC236}">
                    <a16:creationId xmlns:a16="http://schemas.microsoft.com/office/drawing/2014/main" id="{C036A52E-9264-4CE9-934B-45F5116E765E}"/>
                  </a:ext>
                </a:extLst>
              </p:cNvPr>
              <p:cNvSpPr>
                <a:spLocks noGrp="1" noRot="1" noChangeAspect="1" noMove="1" noResize="1" noEditPoints="1" noAdjustHandles="1" noChangeArrowheads="1" noChangeShapeType="1" noTextEdit="1"/>
              </p:cNvSpPr>
              <p:nvPr>
                <p:ph idx="1"/>
              </p:nvPr>
            </p:nvSpPr>
            <p:spPr>
              <a:xfrm>
                <a:off x="639098" y="2418735"/>
                <a:ext cx="5132439" cy="3811742"/>
              </a:xfrm>
              <a:blipFill>
                <a:blip r:embed="rId4"/>
                <a:stretch>
                  <a:fillRect l="-238" t="-640"/>
                </a:stretch>
              </a:blipFill>
            </p:spPr>
            <p:txBody>
              <a:bodyPr/>
              <a:lstStyle/>
              <a:p>
                <a:r>
                  <a:rPr lang="en-US">
                    <a:noFill/>
                  </a:rPr>
                  <a:t> </a:t>
                </a:r>
              </a:p>
            </p:txBody>
          </p:sp>
        </mc:Fallback>
      </mc:AlternateContent>
      <p:pic>
        <p:nvPicPr>
          <p:cNvPr id="16" name="Content Placeholder 24" descr="Diagram&#10;&#10;Description automatically generated">
            <a:extLst>
              <a:ext uri="{FF2B5EF4-FFF2-40B4-BE49-F238E27FC236}">
                <a16:creationId xmlns:a16="http://schemas.microsoft.com/office/drawing/2014/main" id="{FF22FBA2-F3CE-407C-B928-3C2DE1D554E8}"/>
              </a:ext>
            </a:extLst>
          </p:cNvPr>
          <p:cNvPicPr>
            <a:picLocks noChangeAspect="1"/>
          </p:cNvPicPr>
          <p:nvPr/>
        </p:nvPicPr>
        <p:blipFill>
          <a:blip r:embed="rId5"/>
          <a:stretch>
            <a:fillRect/>
          </a:stretch>
        </p:blipFill>
        <p:spPr>
          <a:xfrm>
            <a:off x="6714836" y="841412"/>
            <a:ext cx="4828707" cy="2317778"/>
          </a:xfrm>
          <a:prstGeom prst="rect">
            <a:avLst/>
          </a:prstGeom>
        </p:spPr>
      </p:pic>
      <p:sp>
        <p:nvSpPr>
          <p:cNvPr id="81" name="Rectangle 80">
            <a:extLst>
              <a:ext uri="{FF2B5EF4-FFF2-40B4-BE49-F238E27FC236}">
                <a16:creationId xmlns:a16="http://schemas.microsoft.com/office/drawing/2014/main" id="{31522963-0F54-4F24-84CB-4C262BF1F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26" name="Picture 2" descr="Activation Functions for Deep Learning | by Mehmet Toprak | Medium">
            <a:extLst>
              <a:ext uri="{FF2B5EF4-FFF2-40B4-BE49-F238E27FC236}">
                <a16:creationId xmlns:a16="http://schemas.microsoft.com/office/drawing/2014/main" id="{A654BA56-8F50-49EE-A23E-F6190E451A5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712909" y="3607745"/>
            <a:ext cx="4828707" cy="2535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031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TotalTime>
  <Words>1725</Words>
  <Application>Microsoft Office PowerPoint</Application>
  <PresentationFormat>Widescreen</PresentationFormat>
  <Paragraphs>182</Paragraphs>
  <Slides>32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Cambria Math</vt:lpstr>
      <vt:lpstr>Century Gothic</vt:lpstr>
      <vt:lpstr>Wingdings 3</vt:lpstr>
      <vt:lpstr>Ion Boardroom</vt:lpstr>
      <vt:lpstr>Neural Networks</vt:lpstr>
      <vt:lpstr>What is a Neural Network?</vt:lpstr>
      <vt:lpstr>What is a Neural Network?</vt:lpstr>
      <vt:lpstr>Neural Network Architecture</vt:lpstr>
      <vt:lpstr>Neural Network Architecture</vt:lpstr>
      <vt:lpstr>Neural Network Architecture</vt:lpstr>
      <vt:lpstr>Understanding the Algorithm</vt:lpstr>
      <vt:lpstr>Understanding the Algorithm</vt:lpstr>
      <vt:lpstr>How it works?</vt:lpstr>
      <vt:lpstr>How it works?</vt:lpstr>
      <vt:lpstr>Simple Neural Network Example</vt:lpstr>
      <vt:lpstr>Simple Neural Network Example</vt:lpstr>
      <vt:lpstr>Simple Neural Network Example</vt:lpstr>
      <vt:lpstr>Basics Summary</vt:lpstr>
      <vt:lpstr>Basics Summary</vt:lpstr>
      <vt:lpstr>Where it can be applied?</vt:lpstr>
      <vt:lpstr>Where it can be applied</vt:lpstr>
      <vt:lpstr>Predict Twitch clip category</vt:lpstr>
      <vt:lpstr>Twitch</vt:lpstr>
      <vt:lpstr>Streamers</vt:lpstr>
      <vt:lpstr>Problem: Twitch Clips Category</vt:lpstr>
      <vt:lpstr>Solution: Neural Networks and Twitch Clips</vt:lpstr>
      <vt:lpstr>Dataset</vt:lpstr>
      <vt:lpstr>Tools</vt:lpstr>
      <vt:lpstr>Example Result</vt:lpstr>
      <vt:lpstr>Our Results </vt:lpstr>
      <vt:lpstr>Results</vt:lpstr>
      <vt:lpstr>Contribution</vt:lpstr>
      <vt:lpstr>Comparisons and conclusions</vt:lpstr>
      <vt:lpstr>Feed Forward (FF) Neural Network [9]</vt:lpstr>
      <vt:lpstr>Deep Feed Forward (DFF) Neural Network</vt:lpstr>
      <vt:lpstr>Reference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Twitch clip category</dc:title>
  <dc:creator>sean</dc:creator>
  <cp:lastModifiedBy>sean</cp:lastModifiedBy>
  <cp:revision>71</cp:revision>
  <dcterms:created xsi:type="dcterms:W3CDTF">2020-11-03T11:11:30Z</dcterms:created>
  <dcterms:modified xsi:type="dcterms:W3CDTF">2020-12-08T01:43:12Z</dcterms:modified>
</cp:coreProperties>
</file>